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47" r:id="rId1"/>
  </p:sldMasterIdLst>
  <p:notesMasterIdLst>
    <p:notesMasterId r:id="rId44"/>
  </p:notesMasterIdLst>
  <p:handoutMasterIdLst>
    <p:handoutMasterId r:id="rId45"/>
  </p:handoutMasterIdLst>
  <p:sldIdLst>
    <p:sldId id="266" r:id="rId2"/>
    <p:sldId id="270" r:id="rId3"/>
    <p:sldId id="290" r:id="rId4"/>
    <p:sldId id="274" r:id="rId5"/>
    <p:sldId id="301" r:id="rId6"/>
    <p:sldId id="302" r:id="rId7"/>
    <p:sldId id="275" r:id="rId8"/>
    <p:sldId id="303" r:id="rId9"/>
    <p:sldId id="304" r:id="rId10"/>
    <p:sldId id="305" r:id="rId11"/>
    <p:sldId id="291" r:id="rId12"/>
    <p:sldId id="280" r:id="rId13"/>
    <p:sldId id="271" r:id="rId14"/>
    <p:sldId id="292" r:id="rId15"/>
    <p:sldId id="293" r:id="rId16"/>
    <p:sldId id="273" r:id="rId17"/>
    <p:sldId id="289" r:id="rId18"/>
    <p:sldId id="295" r:id="rId19"/>
    <p:sldId id="297" r:id="rId20"/>
    <p:sldId id="281" r:id="rId21"/>
    <p:sldId id="306" r:id="rId22"/>
    <p:sldId id="296" r:id="rId23"/>
    <p:sldId id="276" r:id="rId24"/>
    <p:sldId id="294" r:id="rId25"/>
    <p:sldId id="279" r:id="rId26"/>
    <p:sldId id="300" r:id="rId27"/>
    <p:sldId id="299" r:id="rId28"/>
    <p:sldId id="298" r:id="rId29"/>
    <p:sldId id="363" r:id="rId30"/>
    <p:sldId id="364" r:id="rId31"/>
    <p:sldId id="344" r:id="rId32"/>
    <p:sldId id="347" r:id="rId33"/>
    <p:sldId id="348" r:id="rId34"/>
    <p:sldId id="349" r:id="rId35"/>
    <p:sldId id="350" r:id="rId36"/>
    <p:sldId id="351" r:id="rId37"/>
    <p:sldId id="372" r:id="rId38"/>
    <p:sldId id="384" r:id="rId39"/>
    <p:sldId id="385" r:id="rId40"/>
    <p:sldId id="379" r:id="rId41"/>
    <p:sldId id="380" r:id="rId42"/>
    <p:sldId id="381"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FC1A02"/>
    <a:srgbClr val="0099CC"/>
    <a:srgbClr val="FFFFFF"/>
    <a:srgbClr val="FFFF00"/>
    <a:srgbClr val="99FF33"/>
    <a:srgbClr val="000000"/>
    <a:srgbClr val="0099FF"/>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0845" autoAdjust="0"/>
  </p:normalViewPr>
  <p:slideViewPr>
    <p:cSldViewPr snapToGrid="0">
      <p:cViewPr varScale="1">
        <p:scale>
          <a:sx n="70" d="100"/>
          <a:sy n="70" d="100"/>
        </p:scale>
        <p:origin x="1051"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59F2163-F2C8-4D1C-9AB2-2293AF30A813}" type="slidenum">
              <a:rPr lang="en-GB"/>
              <a:pPr>
                <a:defRPr/>
              </a:pPr>
              <a:t>‹#›</a:t>
            </a:fld>
            <a:endParaRPr lang="en-GB"/>
          </a:p>
        </p:txBody>
      </p:sp>
    </p:spTree>
    <p:extLst>
      <p:ext uri="{BB962C8B-B14F-4D97-AF65-F5344CB8AC3E}">
        <p14:creationId xmlns:p14="http://schemas.microsoft.com/office/powerpoint/2010/main" val="198220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8630483-2C14-49D2-8F27-9DB71576AC26}" type="slidenum">
              <a:rPr lang="en-GB"/>
              <a:pPr>
                <a:defRPr/>
              </a:pPr>
              <a:t>‹#›</a:t>
            </a:fld>
            <a:endParaRPr lang="en-GB"/>
          </a:p>
        </p:txBody>
      </p:sp>
    </p:spTree>
    <p:extLst>
      <p:ext uri="{BB962C8B-B14F-4D97-AF65-F5344CB8AC3E}">
        <p14:creationId xmlns:p14="http://schemas.microsoft.com/office/powerpoint/2010/main" val="16855584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OS Stephenso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UOS Stephenso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UOS Stephenso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UOS Stephenso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UOS Stephenso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1AAE01E2-A7DF-4B37-975B-132FAFD046DF}" type="slidenum">
              <a:rPr lang="en-GB" smtClean="0"/>
              <a:pPr/>
              <a:t>1</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2918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0DB6764C-2C62-4379-A5AF-E78B70E97F53}" type="datetime1">
              <a:rPr lang="en-GB" smtClean="0"/>
              <a:pPr>
                <a:defRPr/>
              </a:pPr>
              <a:t>03/12/2024</a:t>
            </a:fld>
            <a:endParaRPr lang="en-GB" dirty="0"/>
          </a:p>
        </p:txBody>
      </p:sp>
      <p:sp>
        <p:nvSpPr>
          <p:cNvPr id="5" name="Footer Placeholder 4"/>
          <p:cNvSpPr>
            <a:spLocks noGrp="1"/>
          </p:cNvSpPr>
          <p:nvPr>
            <p:ph type="ftr" sz="quarter" idx="11"/>
          </p:nvPr>
        </p:nvSpPr>
        <p:spPr/>
        <p:txBody>
          <a:bodyPr/>
          <a:lstStyle/>
          <a:p>
            <a:pPr>
              <a:defRPr/>
            </a:pPr>
            <a:endParaRPr lang="en-GB" dirty="0"/>
          </a:p>
        </p:txBody>
      </p:sp>
      <p:sp>
        <p:nvSpPr>
          <p:cNvPr id="6" name="Slide Number Placeholder 5"/>
          <p:cNvSpPr>
            <a:spLocks noGrp="1"/>
          </p:cNvSpPr>
          <p:nvPr>
            <p:ph type="sldNum" sz="quarter" idx="12"/>
          </p:nvPr>
        </p:nvSpPr>
        <p:spPr/>
        <p:txBody>
          <a:bodyPr/>
          <a:lstStyle/>
          <a:p>
            <a:pPr>
              <a:defRPr/>
            </a:pPr>
            <a:fld id="{D7705485-BCC9-42CD-B5B9-A2CE1052DAAC}" type="slidenum">
              <a:rPr lang="en-GB" smtClean="0"/>
              <a:pPr>
                <a:defRPr/>
              </a:pPr>
              <a:t>‹#›</a:t>
            </a:fld>
            <a:endParaRPr lang="en-GB"/>
          </a:p>
        </p:txBody>
      </p:sp>
    </p:spTree>
    <p:extLst>
      <p:ext uri="{BB962C8B-B14F-4D97-AF65-F5344CB8AC3E}">
        <p14:creationId xmlns:p14="http://schemas.microsoft.com/office/powerpoint/2010/main" val="249408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3213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07288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3959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4683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29311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31609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15652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97548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2240123"/>
            <a:ext cx="3868340" cy="5225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762655"/>
            <a:ext cx="3868340" cy="3427008"/>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29150" y="2240123"/>
            <a:ext cx="3887391" cy="5225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762655"/>
            <a:ext cx="3887391" cy="3427008"/>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
        <p:nvSpPr>
          <p:cNvPr id="10" name="Title 1"/>
          <p:cNvSpPr>
            <a:spLocks noGrp="1"/>
          </p:cNvSpPr>
          <p:nvPr>
            <p:ph type="title"/>
          </p:nvPr>
        </p:nvSpPr>
        <p:spPr>
          <a:xfrm>
            <a:off x="628650" y="893159"/>
            <a:ext cx="78867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4259148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
        <p:nvSpPr>
          <p:cNvPr id="6" name="Title 1"/>
          <p:cNvSpPr txBox="1">
            <a:spLocks/>
          </p:cNvSpPr>
          <p:nvPr userDrawn="1"/>
        </p:nvSpPr>
        <p:spPr>
          <a:xfrm>
            <a:off x="628650" y="89315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Gill Sans MT" panose="020B0502020104020203" pitchFamily="34" charset="0"/>
                <a:ea typeface="+mj-ea"/>
                <a:cs typeface="+mj-cs"/>
              </a:defRPr>
            </a:lvl1pPr>
          </a:lstStyle>
          <a:p>
            <a:pPr fontAlgn="auto">
              <a:spcAft>
                <a:spcPts val="0"/>
              </a:spcAft>
            </a:pPr>
            <a:r>
              <a:rPr lang="en-US"/>
              <a:t>Click to edit Master title style</a:t>
            </a:r>
            <a:endParaRPr lang="en-GB" dirty="0"/>
          </a:p>
        </p:txBody>
      </p:sp>
    </p:spTree>
    <p:extLst>
      <p:ext uri="{BB962C8B-B14F-4D97-AF65-F5344CB8AC3E}">
        <p14:creationId xmlns:p14="http://schemas.microsoft.com/office/powerpoint/2010/main" val="1729746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71716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2218721"/>
            <a:ext cx="7886700" cy="3958241"/>
          </a:xfrm>
        </p:spPr>
        <p:txBody>
          <a:bodyPr vert="eaVert">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
        <p:nvSpPr>
          <p:cNvPr id="7" name="Title 1"/>
          <p:cNvSpPr>
            <a:spLocks noGrp="1"/>
          </p:cNvSpPr>
          <p:nvPr>
            <p:ph type="title"/>
          </p:nvPr>
        </p:nvSpPr>
        <p:spPr>
          <a:xfrm>
            <a:off x="628650" y="893159"/>
            <a:ext cx="78867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3259397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62200"/>
            <a:ext cx="4038600" cy="3733800"/>
          </a:xfrm>
        </p:spPr>
        <p:txBody>
          <a:bodyPr>
            <a:norm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quarter" idx="2"/>
          </p:nvPr>
        </p:nvSpPr>
        <p:spPr>
          <a:xfrm>
            <a:off x="4800600" y="2362200"/>
            <a:ext cx="4038600" cy="1790700"/>
          </a:xfrm>
        </p:spPr>
        <p:txBody>
          <a:bodyPr>
            <a:no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4"/>
          <p:cNvSpPr>
            <a:spLocks noGrp="1"/>
          </p:cNvSpPr>
          <p:nvPr>
            <p:ph sz="quarter" idx="3"/>
          </p:nvPr>
        </p:nvSpPr>
        <p:spPr>
          <a:xfrm>
            <a:off x="4800600" y="4305300"/>
            <a:ext cx="4038600" cy="1790700"/>
          </a:xfrm>
        </p:spPr>
        <p:txBody>
          <a:bodyPr>
            <a:noAutofit/>
          </a:bodyPr>
          <a:lstStyle>
            <a:lvl1pPr>
              <a:defRPr sz="2400"/>
            </a:lvl1pPr>
            <a:lvl2pPr>
              <a:defRPr sz="20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itle 1"/>
          <p:cNvSpPr>
            <a:spLocks noGrp="1"/>
          </p:cNvSpPr>
          <p:nvPr>
            <p:ph type="title"/>
          </p:nvPr>
        </p:nvSpPr>
        <p:spPr>
          <a:xfrm>
            <a:off x="628650" y="893159"/>
            <a:ext cx="7886700" cy="1325563"/>
          </a:xfrm>
        </p:spPr>
        <p:txBody>
          <a:bodyPr>
            <a:normAutofit/>
          </a:bodyPr>
          <a:lstStyle>
            <a:lvl1pPr>
              <a:defRPr sz="4000"/>
            </a:lvl1pPr>
          </a:lstStyle>
          <a:p>
            <a:r>
              <a:rPr lang="en-US"/>
              <a:t>Click to edit Master title style</a:t>
            </a:r>
            <a:endParaRPr lang="en-GB" dirty="0"/>
          </a:p>
        </p:txBody>
      </p:sp>
    </p:spTree>
    <p:extLst>
      <p:ext uri="{BB962C8B-B14F-4D97-AF65-F5344CB8AC3E}">
        <p14:creationId xmlns:p14="http://schemas.microsoft.com/office/powerpoint/2010/main" val="20820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7924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8623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3929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57146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562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4868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167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DE6118-2437-4B30-8E3C-4D2BE6020583}" type="datetimeFigureOut">
              <a:rPr lang="en-US" smtClean="0"/>
              <a:pPr/>
              <a:t>12/3/2024</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15419417"/>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759" r:id="rId18"/>
    <p:sldLayoutId id="2147483760" r:id="rId19"/>
    <p:sldLayoutId id="2147483764" r:id="rId20"/>
    <p:sldLayoutId id="2147483766" r:id="rId21"/>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8.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file:///C:\John\Teaching\Durham\Physical%20Geography\Lectures%202015-16\ponding%20and%20flow.wmv" TargetMode="External"/><Relationship Id="rId7" Type="http://schemas.openxmlformats.org/officeDocument/2006/relationships/image" Target="../media/image11.jpeg"/><Relationship Id="rId2" Type="http://schemas.openxmlformats.org/officeDocument/2006/relationships/video" Target="file:///C:\John\Teaching\Durham\Physical%20Geography\Lectures%202015-16\event%20start.wmv" TargetMode="External"/><Relationship Id="rId1" Type="http://schemas.microsoft.com/office/2007/relationships/media" Target="file:///C:\John\Teaching\Durham\Physical%20Geography\Lectures%202015-16\event%20start.wmv" TargetMode="External"/><Relationship Id="rId6" Type="http://schemas.openxmlformats.org/officeDocument/2006/relationships/image" Target="../media/image10.png"/><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video" Target="file:///C:\John\Teaching\Durham\Physical%20Geography\Lectures%202015-16\ponding%20and%20flow.wmv" TargetMode="External"/><Relationship Id="rId9" Type="http://schemas.openxmlformats.org/officeDocument/2006/relationships/image" Target="../media/image13.gif"/></Relationships>
</file>

<file path=ppt/slides/_rels/slide3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3/reference/expressions.html" TargetMode="External"/><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reenteapress.com/wp/" TargetMode="External"/><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 Id="rId5" Type="http://schemas.openxmlformats.org/officeDocument/2006/relationships/hyperlink" Target="https://pandas.pydata.org/Pandas_Cheat_Sheet.pdf" TargetMode="External"/><Relationship Id="rId4" Type="http://schemas.openxmlformats.org/officeDocument/2006/relationships/hyperlink" Target="http://pypi.or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normAutofit fontScale="90000"/>
          </a:bodyPr>
          <a:lstStyle/>
          <a:p>
            <a:r>
              <a:rPr lang="en-GB" b="1" dirty="0"/>
              <a:t>Introduction to Environmental Model Building in Python</a:t>
            </a:r>
            <a:endParaRPr lang="en-US" sz="3600" dirty="0"/>
          </a:p>
        </p:txBody>
      </p:sp>
      <p:sp>
        <p:nvSpPr>
          <p:cNvPr id="8195" name="Rectangle 3"/>
          <p:cNvSpPr>
            <a:spLocks noGrp="1" noChangeArrowheads="1"/>
          </p:cNvSpPr>
          <p:nvPr>
            <p:ph type="subTitle" idx="1"/>
          </p:nvPr>
        </p:nvSpPr>
        <p:spPr/>
        <p:txBody>
          <a:bodyPr>
            <a:normAutofit fontScale="77500" lnSpcReduction="20000"/>
          </a:bodyPr>
          <a:lstStyle/>
          <a:p>
            <a:r>
              <a:rPr lang="en-GB" sz="2800" dirty="0"/>
              <a:t>John Wainwright</a:t>
            </a:r>
            <a:endParaRPr lang="en-GB" dirty="0"/>
          </a:p>
          <a:p>
            <a:r>
              <a:rPr lang="en-GB" dirty="0"/>
              <a:t>BSG Training Course, Windsor </a:t>
            </a:r>
          </a:p>
          <a:p>
            <a:r>
              <a:rPr lang="en-GB" dirty="0"/>
              <a:t>December 2024</a:t>
            </a:r>
          </a:p>
        </p:txBody>
      </p:sp>
      <p:grpSp>
        <p:nvGrpSpPr>
          <p:cNvPr id="4" name="Group 3"/>
          <p:cNvGrpSpPr>
            <a:grpSpLocks noChangeAspect="1"/>
          </p:cNvGrpSpPr>
          <p:nvPr/>
        </p:nvGrpSpPr>
        <p:grpSpPr>
          <a:xfrm>
            <a:off x="6444207" y="5184438"/>
            <a:ext cx="2669131" cy="1614141"/>
            <a:chOff x="6948264" y="5661248"/>
            <a:chExt cx="1944216" cy="1175753"/>
          </a:xfrm>
        </p:grpSpPr>
        <p:sp>
          <p:nvSpPr>
            <p:cNvPr id="5" name="Rectangle 4"/>
            <p:cNvSpPr/>
            <p:nvPr/>
          </p:nvSpPr>
          <p:spPr>
            <a:xfrm>
              <a:off x="6948264" y="5661248"/>
              <a:ext cx="1944216" cy="11757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5805264"/>
              <a:ext cx="1819660" cy="993650"/>
            </a:xfrm>
            <a:prstGeom prst="rect">
              <a:avLst/>
            </a:prstGeom>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5" y="5495618"/>
            <a:ext cx="3770174" cy="1066049"/>
          </a:xfrm>
          <a:prstGeom prst="rect">
            <a:avLst/>
          </a:prstGeom>
          <a:solidFill>
            <a:srgbClr val="0099CC"/>
          </a:solidFill>
        </p:spPr>
      </p:pic>
      <p:sp>
        <p:nvSpPr>
          <p:cNvPr id="3" name="TextBox 2">
            <a:extLst>
              <a:ext uri="{FF2B5EF4-FFF2-40B4-BE49-F238E27FC236}">
                <a16:creationId xmlns:a16="http://schemas.microsoft.com/office/drawing/2014/main" id="{675CF185-D1F4-C9CF-B92F-F51B1A144D28}"/>
              </a:ext>
            </a:extLst>
          </p:cNvPr>
          <p:cNvSpPr txBox="1"/>
          <p:nvPr/>
        </p:nvSpPr>
        <p:spPr>
          <a:xfrm>
            <a:off x="816981" y="4670485"/>
            <a:ext cx="7502103" cy="461665"/>
          </a:xfrm>
          <a:prstGeom prst="rect">
            <a:avLst/>
          </a:prstGeom>
          <a:noFill/>
        </p:spPr>
        <p:txBody>
          <a:bodyPr wrap="square">
            <a:spAutoFit/>
          </a:bodyPr>
          <a:lstStyle/>
          <a:p>
            <a:r>
              <a:rPr lang="en-GB" sz="2400" dirty="0"/>
              <a:t>https://github.com/john-wainwright/pythonAndModels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Conceptualizing the Leaky Bucket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t>The subsurface flow rate is calculated as an exponential function of how dry the soil is and the surface slope:</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𝑠𝑠𝑓</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sin</m:t>
                        </m:r>
                      </m:fName>
                      <m:e>
                        <m:r>
                          <a:rPr lang="en-GB" i="1">
                            <a:latin typeface="Cambria Math" panose="02040503050406030204" pitchFamily="18" charset="0"/>
                          </a:rPr>
                          <m:t>𝛽</m:t>
                        </m:r>
                      </m:e>
                    </m:func>
                  </m:oMath>
                </a14:m>
                <a:endParaRPr lang="en-GB" dirty="0"/>
              </a:p>
              <a:p>
                <a:r>
                  <a:rPr lang="en-GB" dirty="0"/>
                  <a:t>The vertical drainage rate is similarly:</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𝑑</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cos</m:t>
                        </m:r>
                      </m:fName>
                      <m:e>
                        <m:r>
                          <a:rPr lang="en-GB" i="1">
                            <a:latin typeface="Cambria Math" panose="02040503050406030204" pitchFamily="18" charset="0"/>
                          </a:rPr>
                          <m:t>𝛽</m:t>
                        </m:r>
                      </m:e>
                    </m:func>
                  </m:oMath>
                </a14:m>
                <a:endParaRPr lang="en-GB" dirty="0"/>
              </a:p>
              <a:p>
                <a:r>
                  <a:rPr lang="en-GB" i="1" dirty="0"/>
                  <a:t>a </a:t>
                </a:r>
                <a:r>
                  <a:rPr lang="en-GB" dirty="0"/>
                  <a:t>is saturated subsurface flow rate; </a:t>
                </a:r>
                <a:r>
                  <a:rPr lang="en-GB" i="1" dirty="0"/>
                  <a:t>a’</a:t>
                </a:r>
                <a:r>
                  <a:rPr lang="en-GB" dirty="0"/>
                  <a:t> = a – 1; </a:t>
                </a:r>
                <a:r>
                  <a:rPr lang="en-GB" i="1" dirty="0"/>
                  <a:t>m</a:t>
                </a:r>
                <a:r>
                  <a:rPr lang="en-GB" dirty="0"/>
                  <a:t> is transmissivity; </a:t>
                </a:r>
                <a:r>
                  <a:rPr lang="en-GB" i="1" dirty="0">
                    <a:latin typeface="Symbol" panose="05050102010706020507" pitchFamily="18" charset="2"/>
                  </a:rPr>
                  <a:t>b</a:t>
                </a:r>
                <a:r>
                  <a:rPr lang="en-GB" dirty="0"/>
                  <a:t> is slope angle.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7581673" y="1433345"/>
            <a:ext cx="1310155" cy="1105669"/>
          </a:xfrm>
          <a:prstGeom prst="rect">
            <a:avLst/>
          </a:prstGeom>
        </p:spPr>
      </p:pic>
    </p:spTree>
    <p:extLst>
      <p:ext uri="{BB962C8B-B14F-4D97-AF65-F5344CB8AC3E}">
        <p14:creationId xmlns:p14="http://schemas.microsoft.com/office/powerpoint/2010/main" val="377751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914400" y="841375"/>
            <a:ext cx="8229600" cy="1292225"/>
          </a:xfrm>
        </p:spPr>
        <p:txBody>
          <a:bodyPr>
            <a:normAutofit fontScale="90000"/>
          </a:bodyPr>
          <a:lstStyle/>
          <a:p>
            <a:pPr eaLnBrk="1" hangingPunct="1"/>
            <a:r>
              <a:rPr lang="en-GB" altLang="en-US" sz="4000" dirty="0"/>
              <a:t>Flowcharts</a:t>
            </a:r>
            <a:br>
              <a:rPr lang="en-GB" altLang="en-US" sz="4000" dirty="0"/>
            </a:br>
            <a:endParaRPr lang="en-GB" altLang="en-US" sz="4000" dirty="0"/>
          </a:p>
        </p:txBody>
      </p:sp>
      <p:sp>
        <p:nvSpPr>
          <p:cNvPr id="27651" name="Rectangle 14"/>
          <p:cNvSpPr>
            <a:spLocks noChangeArrowheads="1"/>
          </p:cNvSpPr>
          <p:nvPr/>
        </p:nvSpPr>
        <p:spPr bwMode="auto">
          <a:xfrm>
            <a:off x="2971800" y="1981200"/>
            <a:ext cx="472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3200" dirty="0">
                <a:latin typeface="Gill Sans MT" panose="020B0502020104020203" pitchFamily="34" charset="0"/>
              </a:rPr>
              <a:t>Start/Stop</a:t>
            </a:r>
          </a:p>
          <a:p>
            <a:pPr eaLnBrk="1" hangingPunct="1">
              <a:spcBef>
                <a:spcPct val="30000"/>
              </a:spcBef>
              <a:buFontTx/>
              <a:buChar char="•"/>
            </a:pPr>
            <a:endParaRPr lang="en-GB" altLang="en-US" dirty="0">
              <a:latin typeface="Gill Sans MT" panose="020B0502020104020203" pitchFamily="34" charset="0"/>
            </a:endParaRPr>
          </a:p>
          <a:p>
            <a:pPr eaLnBrk="1" hangingPunct="1">
              <a:spcBef>
                <a:spcPct val="30000"/>
              </a:spcBef>
              <a:buFontTx/>
              <a:buChar char="•"/>
            </a:pPr>
            <a:r>
              <a:rPr lang="en-GB" altLang="en-US" sz="3200" dirty="0">
                <a:latin typeface="Gill Sans MT" panose="020B0502020104020203" pitchFamily="34" charset="0"/>
              </a:rPr>
              <a:t>Process</a:t>
            </a:r>
          </a:p>
          <a:p>
            <a:pPr eaLnBrk="1" hangingPunct="1">
              <a:spcBef>
                <a:spcPct val="30000"/>
              </a:spcBef>
              <a:buFontTx/>
              <a:buChar char="•"/>
            </a:pPr>
            <a:endParaRPr lang="en-GB" altLang="en-US" dirty="0">
              <a:latin typeface="Gill Sans MT" panose="020B0502020104020203" pitchFamily="34" charset="0"/>
            </a:endParaRPr>
          </a:p>
          <a:p>
            <a:pPr eaLnBrk="1" hangingPunct="1">
              <a:spcBef>
                <a:spcPct val="30000"/>
              </a:spcBef>
              <a:buFontTx/>
              <a:buChar char="•"/>
            </a:pPr>
            <a:r>
              <a:rPr lang="en-GB" altLang="en-US" sz="3200" dirty="0" err="1">
                <a:latin typeface="Gill Sans MT" panose="020B0502020104020203" pitchFamily="34" charset="0"/>
              </a:rPr>
              <a:t>Input/Output</a:t>
            </a:r>
            <a:endParaRPr lang="en-GB" altLang="en-US" sz="3200" dirty="0">
              <a:latin typeface="Gill Sans MT" panose="020B0502020104020203" pitchFamily="34" charset="0"/>
            </a:endParaRPr>
          </a:p>
          <a:p>
            <a:pPr eaLnBrk="1" hangingPunct="1">
              <a:spcBef>
                <a:spcPct val="30000"/>
              </a:spcBef>
              <a:buFontTx/>
              <a:buChar char="•"/>
            </a:pPr>
            <a:endParaRPr lang="en-GB" altLang="en-US" sz="4000" dirty="0">
              <a:latin typeface="Gill Sans MT" panose="020B0502020104020203" pitchFamily="34" charset="0"/>
            </a:endParaRPr>
          </a:p>
          <a:p>
            <a:pPr eaLnBrk="1" hangingPunct="1">
              <a:spcBef>
                <a:spcPct val="30000"/>
              </a:spcBef>
              <a:buFontTx/>
              <a:buChar char="•"/>
            </a:pPr>
            <a:r>
              <a:rPr lang="en-GB" altLang="en-US" sz="3200" dirty="0">
                <a:latin typeface="Gill Sans MT" panose="020B0502020104020203" pitchFamily="34" charset="0"/>
              </a:rPr>
              <a:t>Decision</a:t>
            </a:r>
          </a:p>
        </p:txBody>
      </p:sp>
      <p:sp>
        <p:nvSpPr>
          <p:cNvPr id="27652" name="AutoShape 15"/>
          <p:cNvSpPr>
            <a:spLocks noChangeArrowheads="1"/>
          </p:cNvSpPr>
          <p:nvPr/>
        </p:nvSpPr>
        <p:spPr bwMode="auto">
          <a:xfrm>
            <a:off x="533400" y="2057400"/>
            <a:ext cx="2209800" cy="457200"/>
          </a:xfrm>
          <a:prstGeom prst="flowChartTerminator">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algn="ctr" eaLnBrk="1" hangingPunct="1"/>
            <a:endParaRPr lang="en-US" altLang="en-US">
              <a:latin typeface="Times New Roman" panose="02020603050405020304" pitchFamily="18" charset="0"/>
            </a:endParaRPr>
          </a:p>
        </p:txBody>
      </p:sp>
      <p:sp>
        <p:nvSpPr>
          <p:cNvPr id="27653" name="Rectangle 16"/>
          <p:cNvSpPr>
            <a:spLocks noChangeArrowheads="1"/>
          </p:cNvSpPr>
          <p:nvPr/>
        </p:nvSpPr>
        <p:spPr bwMode="auto">
          <a:xfrm>
            <a:off x="533400" y="2852738"/>
            <a:ext cx="2286000" cy="838200"/>
          </a:xfrm>
          <a:prstGeom prst="rect">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p>
        </p:txBody>
      </p:sp>
      <p:sp>
        <p:nvSpPr>
          <p:cNvPr id="27654" name="AutoShape 17"/>
          <p:cNvSpPr>
            <a:spLocks noChangeArrowheads="1"/>
          </p:cNvSpPr>
          <p:nvPr/>
        </p:nvSpPr>
        <p:spPr bwMode="auto">
          <a:xfrm>
            <a:off x="533400" y="4076700"/>
            <a:ext cx="2286000" cy="914400"/>
          </a:xfrm>
          <a:prstGeom prst="flowChartInputOutput">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p>
        </p:txBody>
      </p:sp>
      <p:sp>
        <p:nvSpPr>
          <p:cNvPr id="27655" name="AutoShape 18"/>
          <p:cNvSpPr>
            <a:spLocks noChangeArrowheads="1"/>
          </p:cNvSpPr>
          <p:nvPr/>
        </p:nvSpPr>
        <p:spPr bwMode="auto">
          <a:xfrm>
            <a:off x="685800" y="5213350"/>
            <a:ext cx="1905000" cy="1600200"/>
          </a:xfrm>
          <a:prstGeom prst="flowChartDecision">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p>
        </p:txBody>
      </p:sp>
      <p:sp>
        <p:nvSpPr>
          <p:cNvPr id="27656" name="AutoShape 19"/>
          <p:cNvSpPr>
            <a:spLocks noChangeArrowheads="1"/>
          </p:cNvSpPr>
          <p:nvPr/>
        </p:nvSpPr>
        <p:spPr bwMode="auto">
          <a:xfrm>
            <a:off x="6858000" y="1676400"/>
            <a:ext cx="228600" cy="2362200"/>
          </a:xfrm>
          <a:prstGeom prst="downArrow">
            <a:avLst>
              <a:gd name="adj1" fmla="val 50000"/>
              <a:gd name="adj2" fmla="val 258333"/>
            </a:avLst>
          </a:prstGeom>
          <a:solidFill>
            <a:schemeClr val="bg1"/>
          </a:solidFill>
          <a:ln w="25400">
            <a:solidFill>
              <a:schemeClr val="tx1"/>
            </a:solidFill>
            <a:miter lim="800000"/>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endParaRPr lang="en-US" altLang="en-US"/>
          </a:p>
        </p:txBody>
      </p:sp>
      <p:sp>
        <p:nvSpPr>
          <p:cNvPr id="27657" name="Rectangle 20"/>
          <p:cNvSpPr>
            <a:spLocks noChangeArrowheads="1"/>
          </p:cNvSpPr>
          <p:nvPr/>
        </p:nvSpPr>
        <p:spPr bwMode="auto">
          <a:xfrm>
            <a:off x="7162800" y="1905000"/>
            <a:ext cx="198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3200">
                <a:latin typeface="Gill Sans MT" panose="020B0502020104020203" pitchFamily="34" charset="0"/>
                <a:ea typeface="FangSong" panose="02010609060101010101" pitchFamily="49" charset="-122"/>
              </a:rPr>
              <a:t>Flow of logic</a:t>
            </a:r>
          </a:p>
          <a:p>
            <a:pPr eaLnBrk="1" hangingPunct="1">
              <a:spcBef>
                <a:spcPct val="30000"/>
              </a:spcBef>
              <a:buFontTx/>
              <a:buChar char="•"/>
            </a:pPr>
            <a:endParaRPr lang="en-GB" altLang="en-US" sz="3200">
              <a:latin typeface="Gill Sans MT" panose="020B0502020104020203" pitchFamily="34" charset="0"/>
              <a:ea typeface="FangSong" panose="02010609060101010101" pitchFamily="49" charset="-122"/>
            </a:endParaRPr>
          </a:p>
          <a:p>
            <a:pPr eaLnBrk="1" hangingPunct="1">
              <a:spcBef>
                <a:spcPct val="30000"/>
              </a:spcBef>
              <a:buFontTx/>
              <a:buChar char="•"/>
            </a:pPr>
            <a:endParaRPr lang="en-GB" altLang="en-US" sz="3200">
              <a:latin typeface="Gill Sans MT" panose="020B0502020104020203" pitchFamily="34" charset="0"/>
              <a:ea typeface="FangSong" panose="02010609060101010101" pitchFamily="49" charset="-122"/>
            </a:endParaRPr>
          </a:p>
          <a:p>
            <a:pPr eaLnBrk="1" hangingPunct="1">
              <a:spcBef>
                <a:spcPct val="30000"/>
              </a:spcBef>
              <a:buFontTx/>
              <a:buChar char="•"/>
            </a:pPr>
            <a:endParaRPr lang="en-GB" altLang="en-US" sz="3200">
              <a:latin typeface="Gill Sans MT" panose="020B0502020104020203" pitchFamily="34" charset="0"/>
              <a:ea typeface="FangSong" panose="02010609060101010101" pitchFamily="49" charset="-122"/>
            </a:endParaRPr>
          </a:p>
        </p:txBody>
      </p:sp>
      <p:sp>
        <p:nvSpPr>
          <p:cNvPr id="27658" name="AutoShape 21"/>
          <p:cNvSpPr>
            <a:spLocks noChangeArrowheads="1"/>
          </p:cNvSpPr>
          <p:nvPr/>
        </p:nvSpPr>
        <p:spPr bwMode="auto">
          <a:xfrm>
            <a:off x="5651500" y="5084763"/>
            <a:ext cx="762000" cy="762000"/>
          </a:xfrm>
          <a:prstGeom prst="flowChartConnector">
            <a:avLst/>
          </a:prstGeom>
          <a:solidFill>
            <a:schemeClr val="bg1"/>
          </a:solidFill>
          <a:ln w="9525">
            <a:solidFill>
              <a:schemeClr val="tx1"/>
            </a:solidFill>
            <a:round/>
            <a:headEnd/>
            <a:tailEnd/>
          </a:ln>
        </p:spPr>
        <p:txBody>
          <a:bodyPr wrap="none" anchor="ct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algn="ctr" eaLnBrk="1" hangingPunct="1"/>
            <a:r>
              <a:rPr lang="en-GB" altLang="en-US"/>
              <a:t>A</a:t>
            </a:r>
          </a:p>
        </p:txBody>
      </p:sp>
      <p:sp>
        <p:nvSpPr>
          <p:cNvPr id="27659" name="Rectangle 22"/>
          <p:cNvSpPr>
            <a:spLocks noChangeArrowheads="1"/>
          </p:cNvSpPr>
          <p:nvPr/>
        </p:nvSpPr>
        <p:spPr bwMode="auto">
          <a:xfrm>
            <a:off x="6588125" y="5178425"/>
            <a:ext cx="2428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UOS Stephenson" pitchFamily="18" charset="0"/>
              </a:defRPr>
            </a:lvl1pPr>
            <a:lvl2pPr marL="742950" indent="-285750">
              <a:defRPr sz="2400">
                <a:solidFill>
                  <a:schemeClr val="tx1"/>
                </a:solidFill>
                <a:latin typeface="TUOS Stephenson" pitchFamily="18" charset="0"/>
              </a:defRPr>
            </a:lvl2pPr>
            <a:lvl3pPr marL="1143000" indent="-228600">
              <a:defRPr sz="2400">
                <a:solidFill>
                  <a:schemeClr val="tx1"/>
                </a:solidFill>
                <a:latin typeface="TUOS Stephenson" pitchFamily="18" charset="0"/>
              </a:defRPr>
            </a:lvl3pPr>
            <a:lvl4pPr marL="1600200" indent="-228600">
              <a:defRPr sz="2400">
                <a:solidFill>
                  <a:schemeClr val="tx1"/>
                </a:solidFill>
                <a:latin typeface="TUOS Stephenson" pitchFamily="18" charset="0"/>
              </a:defRPr>
            </a:lvl4pPr>
            <a:lvl5pPr marL="2057400" indent="-228600">
              <a:defRPr sz="2400">
                <a:solidFill>
                  <a:schemeClr val="tx1"/>
                </a:solidFill>
                <a:latin typeface="TUOS Stephenson" pitchFamily="18" charset="0"/>
              </a:defRPr>
            </a:lvl5pPr>
            <a:lvl6pPr marL="2514600" indent="-228600" eaLnBrk="0" fontAlgn="base" hangingPunct="0">
              <a:spcBef>
                <a:spcPct val="0"/>
              </a:spcBef>
              <a:spcAft>
                <a:spcPct val="0"/>
              </a:spcAft>
              <a:defRPr sz="2400">
                <a:solidFill>
                  <a:schemeClr val="tx1"/>
                </a:solidFill>
                <a:latin typeface="TUOS Stephenson" pitchFamily="18" charset="0"/>
              </a:defRPr>
            </a:lvl6pPr>
            <a:lvl7pPr marL="2971800" indent="-228600" eaLnBrk="0" fontAlgn="base" hangingPunct="0">
              <a:spcBef>
                <a:spcPct val="0"/>
              </a:spcBef>
              <a:spcAft>
                <a:spcPct val="0"/>
              </a:spcAft>
              <a:defRPr sz="2400">
                <a:solidFill>
                  <a:schemeClr val="tx1"/>
                </a:solidFill>
                <a:latin typeface="TUOS Stephenson" pitchFamily="18" charset="0"/>
              </a:defRPr>
            </a:lvl7pPr>
            <a:lvl8pPr marL="3429000" indent="-228600" eaLnBrk="0" fontAlgn="base" hangingPunct="0">
              <a:spcBef>
                <a:spcPct val="0"/>
              </a:spcBef>
              <a:spcAft>
                <a:spcPct val="0"/>
              </a:spcAft>
              <a:defRPr sz="2400">
                <a:solidFill>
                  <a:schemeClr val="tx1"/>
                </a:solidFill>
                <a:latin typeface="TUOS Stephenson" pitchFamily="18" charset="0"/>
              </a:defRPr>
            </a:lvl8pPr>
            <a:lvl9pPr marL="3886200" indent="-228600" eaLnBrk="0" fontAlgn="base" hangingPunct="0">
              <a:spcBef>
                <a:spcPct val="0"/>
              </a:spcBef>
              <a:spcAft>
                <a:spcPct val="0"/>
              </a:spcAft>
              <a:defRPr sz="2400">
                <a:solidFill>
                  <a:schemeClr val="tx1"/>
                </a:solidFill>
                <a:latin typeface="TUOS Stephenson" pitchFamily="18" charset="0"/>
              </a:defRPr>
            </a:lvl9pPr>
          </a:lstStyle>
          <a:p>
            <a:pPr eaLnBrk="1" hangingPunct="1">
              <a:spcBef>
                <a:spcPct val="30000"/>
              </a:spcBef>
              <a:buFontTx/>
              <a:buChar char="•"/>
            </a:pPr>
            <a:r>
              <a:rPr lang="en-GB" altLang="en-US" sz="2800" dirty="0">
                <a:latin typeface="Gill Sans MT" panose="020B0502020104020203" pitchFamily="34" charset="0"/>
                <a:ea typeface="FangSong" panose="02010609060101010101" pitchFamily="49" charset="-122"/>
              </a:rPr>
              <a:t>  Continuation</a:t>
            </a:r>
          </a:p>
        </p:txBody>
      </p:sp>
    </p:spTree>
    <p:extLst>
      <p:ext uri="{BB962C8B-B14F-4D97-AF65-F5344CB8AC3E}">
        <p14:creationId xmlns:p14="http://schemas.microsoft.com/office/powerpoint/2010/main" val="2873738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4046452" cy="970450"/>
          </a:xfrm>
        </p:spPr>
        <p:txBody>
          <a:bodyPr>
            <a:normAutofit fontScale="90000"/>
          </a:bodyPr>
          <a:lstStyle/>
          <a:p>
            <a:r>
              <a:rPr lang="en-GB" dirty="0"/>
              <a:t>Define the </a:t>
            </a:r>
            <a:br>
              <a:rPr lang="en-GB" dirty="0"/>
            </a:br>
            <a:r>
              <a:rPr lang="en-GB" dirty="0"/>
              <a:t>Calculation Steps</a:t>
            </a:r>
          </a:p>
        </p:txBody>
      </p:sp>
      <p:sp>
        <p:nvSpPr>
          <p:cNvPr id="3" name="Content Placeholder 2"/>
          <p:cNvSpPr>
            <a:spLocks noGrp="1"/>
          </p:cNvSpPr>
          <p:nvPr>
            <p:ph idx="1"/>
          </p:nvPr>
        </p:nvSpPr>
        <p:spPr>
          <a:xfrm>
            <a:off x="628650" y="2129628"/>
            <a:ext cx="3830139" cy="4366965"/>
          </a:xfrm>
        </p:spPr>
        <p:txBody>
          <a:bodyPr>
            <a:normAutofit/>
          </a:bodyPr>
          <a:lstStyle/>
          <a:p>
            <a:r>
              <a:rPr lang="en-GB" dirty="0"/>
              <a:t>Here’s an example of a flowchart describing the steps of the calculations we need</a:t>
            </a:r>
          </a:p>
          <a:p>
            <a:r>
              <a:rPr lang="en-GB" dirty="0"/>
              <a:t>Note boundary conditions:</a:t>
            </a:r>
          </a:p>
          <a:p>
            <a:pPr lvl="1"/>
            <a:r>
              <a:rPr lang="en-GB" dirty="0"/>
              <a:t>Either set inflow (</a:t>
            </a:r>
            <a:r>
              <a:rPr lang="en-GB" dirty="0" err="1"/>
              <a:t>runon</a:t>
            </a:r>
            <a:r>
              <a:rPr lang="en-GB" dirty="0"/>
              <a:t> and subsurface flow) as zero (e.g. top of hillslope)</a:t>
            </a:r>
          </a:p>
          <a:p>
            <a:pPr lvl="1"/>
            <a:r>
              <a:rPr lang="en-GB" dirty="0"/>
              <a:t>Or define values</a:t>
            </a:r>
          </a:p>
          <a:p>
            <a:r>
              <a:rPr lang="en-GB" dirty="0"/>
              <a:t>Initial value:</a:t>
            </a:r>
          </a:p>
          <a:p>
            <a:pPr lvl="1"/>
            <a:r>
              <a:rPr lang="en-GB" dirty="0"/>
              <a:t>Need to specify the initial soil-moisture value</a:t>
            </a:r>
          </a:p>
        </p:txBody>
      </p:sp>
      <p:pic>
        <p:nvPicPr>
          <p:cNvPr id="5" name="Picture 4"/>
          <p:cNvPicPr/>
          <p:nvPr/>
        </p:nvPicPr>
        <p:blipFill>
          <a:blip r:embed="rId2" cstate="print"/>
          <a:srcRect/>
          <a:stretch>
            <a:fillRect/>
          </a:stretch>
        </p:blipFill>
        <p:spPr bwMode="auto">
          <a:xfrm>
            <a:off x="4720047" y="60961"/>
            <a:ext cx="4423954" cy="6797040"/>
          </a:xfrm>
          <a:prstGeom prst="rect">
            <a:avLst/>
          </a:prstGeom>
          <a:noFill/>
        </p:spPr>
      </p:pic>
    </p:spTree>
    <p:extLst>
      <p:ext uri="{BB962C8B-B14F-4D97-AF65-F5344CB8AC3E}">
        <p14:creationId xmlns:p14="http://schemas.microsoft.com/office/powerpoint/2010/main" val="4115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5CA3C-34DA-4DD4-A815-DD00B0CF1F83}"/>
              </a:ext>
            </a:extLst>
          </p:cNvPr>
          <p:cNvSpPr>
            <a:spLocks noGrp="1"/>
          </p:cNvSpPr>
          <p:nvPr>
            <p:ph type="title"/>
          </p:nvPr>
        </p:nvSpPr>
        <p:spPr/>
        <p:txBody>
          <a:bodyPr/>
          <a:lstStyle/>
          <a:p>
            <a:r>
              <a:rPr lang="en-GB" dirty="0"/>
              <a:t>LeakyBucket0 code (1)</a:t>
            </a:r>
          </a:p>
        </p:txBody>
      </p:sp>
      <p:pic>
        <p:nvPicPr>
          <p:cNvPr id="8" name="Content Placeholder 7" descr="Text&#10;&#10;Description automatically generated">
            <a:extLst>
              <a:ext uri="{FF2B5EF4-FFF2-40B4-BE49-F238E27FC236}">
                <a16:creationId xmlns:a16="http://schemas.microsoft.com/office/drawing/2014/main" id="{BF6AD52A-D125-4C11-BABF-95C1984D57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98634" y="1731964"/>
            <a:ext cx="4003828" cy="4897707"/>
          </a:xfrm>
        </p:spPr>
      </p:pic>
      <p:sp>
        <p:nvSpPr>
          <p:cNvPr id="6" name="Content Placeholder 5">
            <a:extLst>
              <a:ext uri="{FF2B5EF4-FFF2-40B4-BE49-F238E27FC236}">
                <a16:creationId xmlns:a16="http://schemas.microsoft.com/office/drawing/2014/main" id="{940C6235-BDEB-4E36-BDF8-8DEF01BCF4EC}"/>
              </a:ext>
            </a:extLst>
          </p:cNvPr>
          <p:cNvSpPr>
            <a:spLocks noGrp="1"/>
          </p:cNvSpPr>
          <p:nvPr>
            <p:ph sz="half" idx="2"/>
          </p:nvPr>
        </p:nvSpPr>
        <p:spPr>
          <a:xfrm>
            <a:off x="692714" y="1732450"/>
            <a:ext cx="3798499" cy="4881414"/>
          </a:xfrm>
        </p:spPr>
        <p:txBody>
          <a:bodyPr/>
          <a:lstStyle/>
          <a:p>
            <a:r>
              <a:rPr lang="en-GB" dirty="0"/>
              <a:t>Import libraries – plotting and specific maths functions</a:t>
            </a:r>
          </a:p>
          <a:p>
            <a:r>
              <a:rPr lang="en-GB" dirty="0"/>
              <a:t>Parameters for a specific run.  Change these to represent different conditions</a:t>
            </a:r>
          </a:p>
          <a:p>
            <a:r>
              <a:rPr lang="en-GB" dirty="0"/>
              <a:t>Initialize the model:</a:t>
            </a:r>
          </a:p>
          <a:p>
            <a:pPr lvl="1"/>
            <a:r>
              <a:rPr lang="en-GB" dirty="0"/>
              <a:t>Parameters</a:t>
            </a:r>
          </a:p>
          <a:p>
            <a:pPr lvl="1"/>
            <a:r>
              <a:rPr lang="en-GB" dirty="0"/>
              <a:t>State variable</a:t>
            </a:r>
          </a:p>
          <a:p>
            <a:pPr lvl="1"/>
            <a:r>
              <a:rPr lang="en-GB" dirty="0"/>
              <a:t>Process variables</a:t>
            </a:r>
          </a:p>
          <a:p>
            <a:r>
              <a:rPr lang="en-GB" dirty="0"/>
              <a:t>Set up conditions for a simple example storm and lists to output results</a:t>
            </a:r>
          </a:p>
          <a:p>
            <a:endParaRPr lang="en-GB" dirty="0"/>
          </a:p>
        </p:txBody>
      </p:sp>
      <p:cxnSp>
        <p:nvCxnSpPr>
          <p:cNvPr id="10" name="Straight Arrow Connector 9">
            <a:extLst>
              <a:ext uri="{FF2B5EF4-FFF2-40B4-BE49-F238E27FC236}">
                <a16:creationId xmlns:a16="http://schemas.microsoft.com/office/drawing/2014/main" id="{E880CA9E-E655-4B36-AEEC-D4FA8E3141FE}"/>
              </a:ext>
            </a:extLst>
          </p:cNvPr>
          <p:cNvCxnSpPr/>
          <p:nvPr/>
        </p:nvCxnSpPr>
        <p:spPr>
          <a:xfrm flipV="1">
            <a:off x="4234649" y="1926454"/>
            <a:ext cx="683580" cy="27520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2316BB2F-6D83-4406-AD44-9A15EB124B3A}"/>
              </a:ext>
            </a:extLst>
          </p:cNvPr>
          <p:cNvSpPr/>
          <p:nvPr/>
        </p:nvSpPr>
        <p:spPr>
          <a:xfrm>
            <a:off x="4776186" y="2130641"/>
            <a:ext cx="142043" cy="985421"/>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7AB52720-3A65-4693-A665-222AE51C0772}"/>
              </a:ext>
            </a:extLst>
          </p:cNvPr>
          <p:cNvCxnSpPr/>
          <p:nvPr/>
        </p:nvCxnSpPr>
        <p:spPr>
          <a:xfrm flipV="1">
            <a:off x="4049697" y="2629270"/>
            <a:ext cx="683580" cy="27520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C1848F4E-DDB8-4DA1-B0B8-B799E67B6E82}"/>
              </a:ext>
            </a:extLst>
          </p:cNvPr>
          <p:cNvSpPr/>
          <p:nvPr/>
        </p:nvSpPr>
        <p:spPr>
          <a:xfrm>
            <a:off x="4795421" y="3259586"/>
            <a:ext cx="105053" cy="68210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e 13">
            <a:extLst>
              <a:ext uri="{FF2B5EF4-FFF2-40B4-BE49-F238E27FC236}">
                <a16:creationId xmlns:a16="http://schemas.microsoft.com/office/drawing/2014/main" id="{48DCEF81-9A19-48B9-B332-B5AF542292FD}"/>
              </a:ext>
            </a:extLst>
          </p:cNvPr>
          <p:cNvSpPr/>
          <p:nvPr/>
        </p:nvSpPr>
        <p:spPr>
          <a:xfrm>
            <a:off x="4761390" y="4619349"/>
            <a:ext cx="174594" cy="698375"/>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Left Brace 14">
            <a:extLst>
              <a:ext uri="{FF2B5EF4-FFF2-40B4-BE49-F238E27FC236}">
                <a16:creationId xmlns:a16="http://schemas.microsoft.com/office/drawing/2014/main" id="{92EFD979-6F69-454B-9865-950DEC687BC9}"/>
              </a:ext>
            </a:extLst>
          </p:cNvPr>
          <p:cNvSpPr/>
          <p:nvPr/>
        </p:nvSpPr>
        <p:spPr>
          <a:xfrm>
            <a:off x="4823534" y="5737935"/>
            <a:ext cx="103573" cy="858173"/>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9482FD88-377E-49D3-B38D-1679C6BCF516}"/>
              </a:ext>
            </a:extLst>
          </p:cNvPr>
          <p:cNvCxnSpPr>
            <a:cxnSpLocks/>
          </p:cNvCxnSpPr>
          <p:nvPr/>
        </p:nvCxnSpPr>
        <p:spPr>
          <a:xfrm flipV="1">
            <a:off x="2886723" y="3586579"/>
            <a:ext cx="1862830" cy="57852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B9862B-8164-45FE-BC58-B4D89AA2AB60}"/>
              </a:ext>
            </a:extLst>
          </p:cNvPr>
          <p:cNvCxnSpPr>
            <a:cxnSpLocks/>
          </p:cNvCxnSpPr>
          <p:nvPr/>
        </p:nvCxnSpPr>
        <p:spPr>
          <a:xfrm flipV="1">
            <a:off x="2984377" y="4305670"/>
            <a:ext cx="1942730" cy="241177"/>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D05A8C-7D8D-47A9-8E88-0E547318580B}"/>
              </a:ext>
            </a:extLst>
          </p:cNvPr>
          <p:cNvCxnSpPr>
            <a:cxnSpLocks/>
          </p:cNvCxnSpPr>
          <p:nvPr/>
        </p:nvCxnSpPr>
        <p:spPr>
          <a:xfrm>
            <a:off x="3410506" y="4964097"/>
            <a:ext cx="1250271" cy="0"/>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B831C63-E9ED-41B0-9540-47FF7DF8CD96}"/>
              </a:ext>
            </a:extLst>
          </p:cNvPr>
          <p:cNvCxnSpPr>
            <a:cxnSpLocks/>
          </p:cNvCxnSpPr>
          <p:nvPr/>
        </p:nvCxnSpPr>
        <p:spPr>
          <a:xfrm>
            <a:off x="4230210" y="5692066"/>
            <a:ext cx="492710" cy="451282"/>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59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ext&#10;&#10;Description automatically generated">
            <a:extLst>
              <a:ext uri="{FF2B5EF4-FFF2-40B4-BE49-F238E27FC236}">
                <a16:creationId xmlns:a16="http://schemas.microsoft.com/office/drawing/2014/main" id="{78E2BC6A-DBED-487E-BA10-6B68E236677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8673" y="1731963"/>
            <a:ext cx="4133432" cy="4881901"/>
          </a:xfrm>
          <a:prstGeom prst="rect">
            <a:avLst/>
          </a:prstGeom>
        </p:spPr>
      </p:pic>
      <p:sp>
        <p:nvSpPr>
          <p:cNvPr id="2" name="Title 1">
            <a:extLst>
              <a:ext uri="{FF2B5EF4-FFF2-40B4-BE49-F238E27FC236}">
                <a16:creationId xmlns:a16="http://schemas.microsoft.com/office/drawing/2014/main" id="{3366590E-30D5-43CD-8648-77DD34303FD9}"/>
              </a:ext>
            </a:extLst>
          </p:cNvPr>
          <p:cNvSpPr>
            <a:spLocks noGrp="1"/>
          </p:cNvSpPr>
          <p:nvPr>
            <p:ph type="title"/>
          </p:nvPr>
        </p:nvSpPr>
        <p:spPr/>
        <p:txBody>
          <a:bodyPr/>
          <a:lstStyle/>
          <a:p>
            <a:r>
              <a:rPr lang="en-GB" dirty="0"/>
              <a:t>LeakyBucket0 code (2)</a:t>
            </a:r>
          </a:p>
        </p:txBody>
      </p:sp>
      <p:sp>
        <p:nvSpPr>
          <p:cNvPr id="7" name="Left Brace 6">
            <a:extLst>
              <a:ext uri="{FF2B5EF4-FFF2-40B4-BE49-F238E27FC236}">
                <a16:creationId xmlns:a16="http://schemas.microsoft.com/office/drawing/2014/main" id="{0A45B1F9-D5EF-4EF6-852E-E532DC45EE98}"/>
              </a:ext>
            </a:extLst>
          </p:cNvPr>
          <p:cNvSpPr/>
          <p:nvPr/>
        </p:nvSpPr>
        <p:spPr>
          <a:xfrm>
            <a:off x="630315" y="2214980"/>
            <a:ext cx="168675" cy="4150310"/>
          </a:xfrm>
          <a:prstGeom prst="leftBrace">
            <a:avLst>
              <a:gd name="adj1" fmla="val 8333"/>
              <a:gd name="adj2" fmla="val 48717"/>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Left Brace 12">
            <a:extLst>
              <a:ext uri="{FF2B5EF4-FFF2-40B4-BE49-F238E27FC236}">
                <a16:creationId xmlns:a16="http://schemas.microsoft.com/office/drawing/2014/main" id="{B64BDE7C-A06C-4CC7-BE7C-4A37F649FC88}"/>
              </a:ext>
            </a:extLst>
          </p:cNvPr>
          <p:cNvSpPr/>
          <p:nvPr/>
        </p:nvSpPr>
        <p:spPr>
          <a:xfrm>
            <a:off x="258933" y="1748901"/>
            <a:ext cx="229339" cy="4822055"/>
          </a:xfrm>
          <a:prstGeom prst="leftBrace">
            <a:avLst>
              <a:gd name="adj1" fmla="val 8333"/>
              <a:gd name="adj2" fmla="val 48717"/>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19BBD116-B177-4378-B25A-7234BE2A5CFC}"/>
              </a:ext>
            </a:extLst>
          </p:cNvPr>
          <p:cNvSpPr txBox="1"/>
          <p:nvPr/>
        </p:nvSpPr>
        <p:spPr>
          <a:xfrm rot="16200000">
            <a:off x="-1003175" y="3506678"/>
            <a:ext cx="3195961" cy="369332"/>
          </a:xfrm>
          <a:prstGeom prst="rect">
            <a:avLst/>
          </a:prstGeom>
          <a:noFill/>
        </p:spPr>
        <p:txBody>
          <a:bodyPr wrap="square" rtlCol="0">
            <a:spAutoFit/>
          </a:bodyPr>
          <a:lstStyle/>
          <a:p>
            <a:r>
              <a:rPr lang="en-GB" dirty="0"/>
              <a:t>Main loop for storm</a:t>
            </a:r>
          </a:p>
        </p:txBody>
      </p:sp>
      <p:sp>
        <p:nvSpPr>
          <p:cNvPr id="15" name="TextBox 14">
            <a:extLst>
              <a:ext uri="{FF2B5EF4-FFF2-40B4-BE49-F238E27FC236}">
                <a16:creationId xmlns:a16="http://schemas.microsoft.com/office/drawing/2014/main" id="{C8C981CF-34B7-462C-9174-2C5A3DDD6A07}"/>
              </a:ext>
            </a:extLst>
          </p:cNvPr>
          <p:cNvSpPr txBox="1"/>
          <p:nvPr/>
        </p:nvSpPr>
        <p:spPr>
          <a:xfrm rot="16200000">
            <a:off x="-1537745" y="3552691"/>
            <a:ext cx="3444825" cy="369332"/>
          </a:xfrm>
          <a:prstGeom prst="rect">
            <a:avLst/>
          </a:prstGeom>
          <a:noFill/>
        </p:spPr>
        <p:txBody>
          <a:bodyPr wrap="square" rtlCol="0">
            <a:spAutoFit/>
          </a:bodyPr>
          <a:lstStyle/>
          <a:p>
            <a:r>
              <a:rPr lang="en-GB" dirty="0"/>
              <a:t>with loop for output file</a:t>
            </a:r>
          </a:p>
        </p:txBody>
      </p:sp>
      <p:pic>
        <p:nvPicPr>
          <p:cNvPr id="18" name="Content Placeholder 17">
            <a:extLst>
              <a:ext uri="{FF2B5EF4-FFF2-40B4-BE49-F238E27FC236}">
                <a16:creationId xmlns:a16="http://schemas.microsoft.com/office/drawing/2014/main" id="{917C56E3-EA79-4BC5-973F-6C1381B2A041}"/>
              </a:ext>
            </a:extLst>
          </p:cNvPr>
          <p:cNvPicPr>
            <a:picLocks noGrp="1"/>
          </p:cNvPicPr>
          <p:nvPr>
            <p:ph sz="half" idx="2"/>
          </p:nvPr>
        </p:nvPicPr>
        <p:blipFill rotWithShape="1">
          <a:blip r:embed="rId3" cstate="print"/>
          <a:srcRect t="25197"/>
          <a:stretch/>
        </p:blipFill>
        <p:spPr bwMode="auto">
          <a:xfrm>
            <a:off x="4438835" y="1731145"/>
            <a:ext cx="4589755" cy="4909352"/>
          </a:xfrm>
          <a:prstGeom prst="rect">
            <a:avLst/>
          </a:prstGeom>
          <a:noFill/>
        </p:spPr>
      </p:pic>
      <p:cxnSp>
        <p:nvCxnSpPr>
          <p:cNvPr id="19" name="Straight Arrow Connector 18">
            <a:extLst>
              <a:ext uri="{FF2B5EF4-FFF2-40B4-BE49-F238E27FC236}">
                <a16:creationId xmlns:a16="http://schemas.microsoft.com/office/drawing/2014/main" id="{45E6B0B0-AB7A-4641-84CB-3F52850AC811}"/>
              </a:ext>
            </a:extLst>
          </p:cNvPr>
          <p:cNvCxnSpPr>
            <a:cxnSpLocks/>
          </p:cNvCxnSpPr>
          <p:nvPr/>
        </p:nvCxnSpPr>
        <p:spPr>
          <a:xfrm flipH="1">
            <a:off x="4021584" y="1970843"/>
            <a:ext cx="923278" cy="497149"/>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324A50-EC71-46A6-A5C1-6061E43B14F0}"/>
              </a:ext>
            </a:extLst>
          </p:cNvPr>
          <p:cNvCxnSpPr>
            <a:cxnSpLocks/>
            <a:endCxn id="27" idx="1"/>
          </p:cNvCxnSpPr>
          <p:nvPr/>
        </p:nvCxnSpPr>
        <p:spPr>
          <a:xfrm flipH="1">
            <a:off x="3382392" y="2592279"/>
            <a:ext cx="1393794" cy="329215"/>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F33A4DF-5DBA-4B25-83BF-9302FCD522EF}"/>
              </a:ext>
            </a:extLst>
          </p:cNvPr>
          <p:cNvSpPr/>
          <p:nvPr/>
        </p:nvSpPr>
        <p:spPr>
          <a:xfrm>
            <a:off x="4776186" y="2130642"/>
            <a:ext cx="177554" cy="91440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Left Brace 26">
            <a:extLst>
              <a:ext uri="{FF2B5EF4-FFF2-40B4-BE49-F238E27FC236}">
                <a16:creationId xmlns:a16="http://schemas.microsoft.com/office/drawing/2014/main" id="{FEC5A6BF-A02F-49E6-821F-1E13805E5218}"/>
              </a:ext>
            </a:extLst>
          </p:cNvPr>
          <p:cNvSpPr/>
          <p:nvPr/>
        </p:nvSpPr>
        <p:spPr>
          <a:xfrm flipH="1">
            <a:off x="3268462" y="2629271"/>
            <a:ext cx="113930" cy="584446"/>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Straight Arrow Connector 29">
            <a:extLst>
              <a:ext uri="{FF2B5EF4-FFF2-40B4-BE49-F238E27FC236}">
                <a16:creationId xmlns:a16="http://schemas.microsoft.com/office/drawing/2014/main" id="{842A51CD-E0F0-47EC-92D0-38202FFC04FF}"/>
              </a:ext>
            </a:extLst>
          </p:cNvPr>
          <p:cNvCxnSpPr>
            <a:cxnSpLocks/>
            <a:endCxn id="32" idx="1"/>
          </p:cNvCxnSpPr>
          <p:nvPr/>
        </p:nvCxnSpPr>
        <p:spPr>
          <a:xfrm flipH="1">
            <a:off x="3542190" y="3258105"/>
            <a:ext cx="1757779" cy="352148"/>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32" name="Left Brace 31">
            <a:extLst>
              <a:ext uri="{FF2B5EF4-FFF2-40B4-BE49-F238E27FC236}">
                <a16:creationId xmlns:a16="http://schemas.microsoft.com/office/drawing/2014/main" id="{4531BAA3-2993-48B9-9093-EDD69CF4D137}"/>
              </a:ext>
            </a:extLst>
          </p:cNvPr>
          <p:cNvSpPr/>
          <p:nvPr/>
        </p:nvSpPr>
        <p:spPr>
          <a:xfrm flipH="1">
            <a:off x="3376473" y="3243310"/>
            <a:ext cx="165717" cy="733886"/>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Left Brace 34">
            <a:extLst>
              <a:ext uri="{FF2B5EF4-FFF2-40B4-BE49-F238E27FC236}">
                <a16:creationId xmlns:a16="http://schemas.microsoft.com/office/drawing/2014/main" id="{6D4A06DD-3B7C-4C09-A533-EB7AEF3BED79}"/>
              </a:ext>
            </a:extLst>
          </p:cNvPr>
          <p:cNvSpPr/>
          <p:nvPr/>
        </p:nvSpPr>
        <p:spPr>
          <a:xfrm flipH="1">
            <a:off x="3891379" y="4051178"/>
            <a:ext cx="165716" cy="29888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9B00068B-F2B4-4979-9CBD-328C847835F2}"/>
              </a:ext>
            </a:extLst>
          </p:cNvPr>
          <p:cNvCxnSpPr>
            <a:cxnSpLocks/>
          </p:cNvCxnSpPr>
          <p:nvPr/>
        </p:nvCxnSpPr>
        <p:spPr>
          <a:xfrm flipH="1">
            <a:off x="4083728" y="3614691"/>
            <a:ext cx="1253231" cy="584447"/>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EF2F8-C099-476F-A238-9BA3967D2E3B}"/>
              </a:ext>
            </a:extLst>
          </p:cNvPr>
          <p:cNvCxnSpPr>
            <a:cxnSpLocks/>
            <a:stCxn id="42" idx="1"/>
            <a:endCxn id="39" idx="1"/>
          </p:cNvCxnSpPr>
          <p:nvPr/>
        </p:nvCxnSpPr>
        <p:spPr>
          <a:xfrm flipH="1">
            <a:off x="3684232" y="4439576"/>
            <a:ext cx="1413029" cy="329953"/>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9531F1A8-06E3-4260-9732-990888DC3650}"/>
              </a:ext>
            </a:extLst>
          </p:cNvPr>
          <p:cNvSpPr/>
          <p:nvPr/>
        </p:nvSpPr>
        <p:spPr>
          <a:xfrm flipH="1">
            <a:off x="3502239" y="4425520"/>
            <a:ext cx="181993" cy="688018"/>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2" name="Left Brace 41">
            <a:extLst>
              <a:ext uri="{FF2B5EF4-FFF2-40B4-BE49-F238E27FC236}">
                <a16:creationId xmlns:a16="http://schemas.microsoft.com/office/drawing/2014/main" id="{65FAB43A-C099-471C-AE12-63E9B1355B6A}"/>
              </a:ext>
            </a:extLst>
          </p:cNvPr>
          <p:cNvSpPr/>
          <p:nvPr/>
        </p:nvSpPr>
        <p:spPr>
          <a:xfrm>
            <a:off x="5097261" y="3836635"/>
            <a:ext cx="255973" cy="120588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B7B69DC0-82BA-48A6-B890-73D1CB70020D}"/>
              </a:ext>
            </a:extLst>
          </p:cNvPr>
          <p:cNvCxnSpPr>
            <a:cxnSpLocks/>
            <a:stCxn id="49" idx="1"/>
            <a:endCxn id="48" idx="1"/>
          </p:cNvCxnSpPr>
          <p:nvPr/>
        </p:nvCxnSpPr>
        <p:spPr>
          <a:xfrm flipH="1">
            <a:off x="4119238" y="5301450"/>
            <a:ext cx="926237" cy="517862"/>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177E2755-5F41-4FBF-8D1E-1424502DC961}"/>
              </a:ext>
            </a:extLst>
          </p:cNvPr>
          <p:cNvSpPr/>
          <p:nvPr/>
        </p:nvSpPr>
        <p:spPr>
          <a:xfrm flipH="1">
            <a:off x="4045253" y="5299968"/>
            <a:ext cx="73985" cy="1038687"/>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9" name="Left Brace 48">
            <a:extLst>
              <a:ext uri="{FF2B5EF4-FFF2-40B4-BE49-F238E27FC236}">
                <a16:creationId xmlns:a16="http://schemas.microsoft.com/office/drawing/2014/main" id="{4063B742-28C4-403B-AABA-F667BF34AE5C}"/>
              </a:ext>
            </a:extLst>
          </p:cNvPr>
          <p:cNvSpPr/>
          <p:nvPr/>
        </p:nvSpPr>
        <p:spPr>
          <a:xfrm>
            <a:off x="5045475" y="5098744"/>
            <a:ext cx="236740" cy="405411"/>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3" name="Straight Arrow Connector 52">
            <a:extLst>
              <a:ext uri="{FF2B5EF4-FFF2-40B4-BE49-F238E27FC236}">
                <a16:creationId xmlns:a16="http://schemas.microsoft.com/office/drawing/2014/main" id="{67CE1110-B435-46AB-969D-03594BC78020}"/>
              </a:ext>
            </a:extLst>
          </p:cNvPr>
          <p:cNvCxnSpPr>
            <a:cxnSpLocks/>
            <a:stCxn id="55" idx="1"/>
          </p:cNvCxnSpPr>
          <p:nvPr/>
        </p:nvCxnSpPr>
        <p:spPr>
          <a:xfrm rot="10800000" flipV="1">
            <a:off x="3098308" y="5999826"/>
            <a:ext cx="2115843" cy="445362"/>
          </a:xfrm>
          <a:prstGeom prst="bentConnector3">
            <a:avLst>
              <a:gd name="adj1" fmla="val 32378"/>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55" name="Left Brace 54">
            <a:extLst>
              <a:ext uri="{FF2B5EF4-FFF2-40B4-BE49-F238E27FC236}">
                <a16:creationId xmlns:a16="http://schemas.microsoft.com/office/drawing/2014/main" id="{3D22871B-696D-4188-BB16-FC0F47F93430}"/>
              </a:ext>
            </a:extLst>
          </p:cNvPr>
          <p:cNvSpPr/>
          <p:nvPr/>
        </p:nvSpPr>
        <p:spPr>
          <a:xfrm>
            <a:off x="5214150" y="5581097"/>
            <a:ext cx="254495" cy="837458"/>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07006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E511-5C71-4F8D-A892-3108BBBA889B}"/>
              </a:ext>
            </a:extLst>
          </p:cNvPr>
          <p:cNvSpPr>
            <a:spLocks noGrp="1"/>
          </p:cNvSpPr>
          <p:nvPr>
            <p:ph type="title"/>
          </p:nvPr>
        </p:nvSpPr>
        <p:spPr/>
        <p:txBody>
          <a:bodyPr/>
          <a:lstStyle/>
          <a:p>
            <a:r>
              <a:rPr lang="en-GB" dirty="0"/>
              <a:t>LeakyBucket0 code (3)</a:t>
            </a:r>
          </a:p>
        </p:txBody>
      </p:sp>
      <p:pic>
        <p:nvPicPr>
          <p:cNvPr id="6" name="Content Placeholder 5" descr="Text&#10;&#10;Description automatically generated">
            <a:extLst>
              <a:ext uri="{FF2B5EF4-FFF2-40B4-BE49-F238E27FC236}">
                <a16:creationId xmlns:a16="http://schemas.microsoft.com/office/drawing/2014/main" id="{FE99E44A-8B4D-42A0-8258-BE8D3C7F70D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0390" y="1728107"/>
            <a:ext cx="3795713" cy="1776510"/>
          </a:xfrm>
        </p:spPr>
      </p:pic>
      <p:sp>
        <p:nvSpPr>
          <p:cNvPr id="4" name="Content Placeholder 3">
            <a:extLst>
              <a:ext uri="{FF2B5EF4-FFF2-40B4-BE49-F238E27FC236}">
                <a16:creationId xmlns:a16="http://schemas.microsoft.com/office/drawing/2014/main" id="{A130B278-974D-44DB-8545-CEB822DDC432}"/>
              </a:ext>
            </a:extLst>
          </p:cNvPr>
          <p:cNvSpPr>
            <a:spLocks noGrp="1"/>
          </p:cNvSpPr>
          <p:nvPr>
            <p:ph sz="half" idx="2"/>
          </p:nvPr>
        </p:nvSpPr>
        <p:spPr>
          <a:xfrm>
            <a:off x="4652169" y="1732451"/>
            <a:ext cx="3798499" cy="1696550"/>
          </a:xfrm>
        </p:spPr>
        <p:txBody>
          <a:bodyPr/>
          <a:lstStyle/>
          <a:p>
            <a:r>
              <a:rPr lang="en-GB" dirty="0"/>
              <a:t>Plot figure at the end of the storm event</a:t>
            </a:r>
          </a:p>
          <a:p>
            <a:endParaRPr lang="en-GB" dirty="0"/>
          </a:p>
          <a:p>
            <a:r>
              <a:rPr lang="en-GB" dirty="0"/>
              <a:t>Save the plot as a jpg</a:t>
            </a:r>
          </a:p>
        </p:txBody>
      </p:sp>
      <p:sp>
        <p:nvSpPr>
          <p:cNvPr id="7" name="Content Placeholder 3">
            <a:extLst>
              <a:ext uri="{FF2B5EF4-FFF2-40B4-BE49-F238E27FC236}">
                <a16:creationId xmlns:a16="http://schemas.microsoft.com/office/drawing/2014/main" id="{686859BF-5369-406F-A031-5A2D7707A35C}"/>
              </a:ext>
            </a:extLst>
          </p:cNvPr>
          <p:cNvSpPr txBox="1">
            <a:spLocks/>
          </p:cNvSpPr>
          <p:nvPr/>
        </p:nvSpPr>
        <p:spPr>
          <a:xfrm>
            <a:off x="630315" y="3908960"/>
            <a:ext cx="8069801" cy="2553984"/>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494100" indent="-457200">
              <a:buFont typeface="+mj-lt"/>
              <a:buAutoNum type="arabicPeriod"/>
            </a:pPr>
            <a:r>
              <a:rPr lang="en-GB" dirty="0"/>
              <a:t>Change some of the model parameters (rainfall, infiltration rate, transmissivity, soil depth).  Do the results make sense?</a:t>
            </a:r>
          </a:p>
          <a:p>
            <a:pPr marL="494100" indent="-457200">
              <a:buFont typeface="+mj-lt"/>
              <a:buAutoNum type="arabicPeriod"/>
            </a:pPr>
            <a:r>
              <a:rPr lang="en-GB" dirty="0"/>
              <a:t>Create a simulation where you have a length of rainfall followed by the same length of time with no rainfall.</a:t>
            </a:r>
          </a:p>
          <a:p>
            <a:pPr marL="494100" indent="-457200">
              <a:buFont typeface="+mj-lt"/>
              <a:buAutoNum type="arabicPeriod"/>
            </a:pPr>
            <a:r>
              <a:rPr lang="en-GB" dirty="0"/>
              <a:t>A sensitivity analysis looks at the change of model output over a change of model inputs.  How might you implement an analysis of the sensitivity to final infiltration rate over a given range of values?</a:t>
            </a:r>
          </a:p>
        </p:txBody>
      </p:sp>
      <p:cxnSp>
        <p:nvCxnSpPr>
          <p:cNvPr id="8" name="Straight Arrow Connector 7">
            <a:extLst>
              <a:ext uri="{FF2B5EF4-FFF2-40B4-BE49-F238E27FC236}">
                <a16:creationId xmlns:a16="http://schemas.microsoft.com/office/drawing/2014/main" id="{B8C423D3-E89A-4596-B461-E8DF002C01BB}"/>
              </a:ext>
            </a:extLst>
          </p:cNvPr>
          <p:cNvCxnSpPr>
            <a:cxnSpLocks/>
            <a:endCxn id="10" idx="1"/>
          </p:cNvCxnSpPr>
          <p:nvPr/>
        </p:nvCxnSpPr>
        <p:spPr>
          <a:xfrm flipH="1">
            <a:off x="4358936" y="1988598"/>
            <a:ext cx="506027" cy="511206"/>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A87C675-BE19-45A7-B726-BC5927960638}"/>
              </a:ext>
            </a:extLst>
          </p:cNvPr>
          <p:cNvSpPr/>
          <p:nvPr/>
        </p:nvSpPr>
        <p:spPr>
          <a:xfrm flipH="1">
            <a:off x="4200618" y="1892424"/>
            <a:ext cx="158318" cy="121476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7CFB5D24-049E-4666-9C43-196E6E41AB47}"/>
              </a:ext>
            </a:extLst>
          </p:cNvPr>
          <p:cNvCxnSpPr>
            <a:cxnSpLocks/>
          </p:cNvCxnSpPr>
          <p:nvPr/>
        </p:nvCxnSpPr>
        <p:spPr>
          <a:xfrm flipH="1">
            <a:off x="4065973" y="3169328"/>
            <a:ext cx="816745" cy="175334"/>
          </a:xfrm>
          <a:prstGeom prst="straightConnector1">
            <a:avLst/>
          </a:prstGeom>
          <a:ln w="38100">
            <a:solidFill>
              <a:srgbClr val="FC1A0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13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Object-orientated programming</a:t>
            </a:r>
            <a:br>
              <a:rPr lang="en-GB" dirty="0"/>
            </a:br>
            <a:r>
              <a:rPr lang="en-GB" dirty="0"/>
              <a:t>OOP</a:t>
            </a:r>
          </a:p>
        </p:txBody>
      </p:sp>
      <p:sp>
        <p:nvSpPr>
          <p:cNvPr id="3" name="Content Placeholder 2"/>
          <p:cNvSpPr>
            <a:spLocks noGrp="1"/>
          </p:cNvSpPr>
          <p:nvPr>
            <p:ph idx="1"/>
          </p:nvPr>
        </p:nvSpPr>
        <p:spPr/>
        <p:txBody>
          <a:bodyPr>
            <a:normAutofit/>
          </a:bodyPr>
          <a:lstStyle/>
          <a:p>
            <a:r>
              <a:rPr lang="en-GB" dirty="0"/>
              <a:t>If we’re trying to represent things, why not represent them as things?</a:t>
            </a:r>
          </a:p>
          <a:p>
            <a:endParaRPr lang="en-GB" dirty="0"/>
          </a:p>
          <a:p>
            <a:r>
              <a:rPr lang="en-GB" dirty="0"/>
              <a:t>In the procedural version of </a:t>
            </a:r>
            <a:r>
              <a:rPr lang="en-GB" dirty="0" err="1"/>
              <a:t>LeakyBucket</a:t>
            </a:r>
            <a:r>
              <a:rPr lang="en-GB" dirty="0"/>
              <a:t>, we have a list of commands and understanding how they relate to what we are trying to model is rather obtuse</a:t>
            </a:r>
          </a:p>
          <a:p>
            <a:endParaRPr lang="en-GB" dirty="0"/>
          </a:p>
          <a:p>
            <a:r>
              <a:rPr lang="en-GB" dirty="0"/>
              <a:t>In OOP, we create structures (called classes) where the information is kept relative to what we are trying to model, and on which we define ways of modifying the characteristics of the structure (called methods).</a:t>
            </a:r>
          </a:p>
        </p:txBody>
      </p:sp>
    </p:spTree>
    <p:extLst>
      <p:ext uri="{BB962C8B-B14F-4D97-AF65-F5344CB8AC3E}">
        <p14:creationId xmlns:p14="http://schemas.microsoft.com/office/powerpoint/2010/main" val="320333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Reasons for OOP</a:t>
            </a:r>
          </a:p>
        </p:txBody>
      </p:sp>
      <p:sp>
        <p:nvSpPr>
          <p:cNvPr id="3" name="Content Placeholder 2"/>
          <p:cNvSpPr>
            <a:spLocks noGrp="1"/>
          </p:cNvSpPr>
          <p:nvPr>
            <p:ph idx="1"/>
          </p:nvPr>
        </p:nvSpPr>
        <p:spPr/>
        <p:txBody>
          <a:bodyPr/>
          <a:lstStyle/>
          <a:p>
            <a:r>
              <a:rPr lang="en-GB" dirty="0"/>
              <a:t>Modularity</a:t>
            </a:r>
          </a:p>
          <a:p>
            <a:r>
              <a:rPr lang="en-GB" dirty="0"/>
              <a:t>Reuse of code</a:t>
            </a:r>
          </a:p>
          <a:p>
            <a:r>
              <a:rPr lang="en-GB" dirty="0"/>
              <a:t>Easier to debug (?)</a:t>
            </a:r>
          </a:p>
          <a:p>
            <a:r>
              <a:rPr lang="en-GB" dirty="0"/>
              <a:t>Easier to update</a:t>
            </a:r>
          </a:p>
          <a:p>
            <a:r>
              <a:rPr lang="en-GB" dirty="0"/>
              <a:t>Faster to develop (once you’ve got the hang of it)</a:t>
            </a:r>
          </a:p>
        </p:txBody>
      </p:sp>
    </p:spTree>
    <p:extLst>
      <p:ext uri="{BB962C8B-B14F-4D97-AF65-F5344CB8AC3E}">
        <p14:creationId xmlns:p14="http://schemas.microsoft.com/office/powerpoint/2010/main" val="383522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67B5AB94-CBDF-4C06-AA85-3B3E3B23D403}"/>
              </a:ext>
            </a:extLst>
          </p:cNvPr>
          <p:cNvPicPr>
            <a:picLocks noGrp="1" noChangeAspect="1"/>
          </p:cNvPicPr>
          <p:nvPr>
            <p:ph sz="half" idx="1"/>
          </p:nvPr>
        </p:nvPicPr>
        <p:blipFill>
          <a:blip r:embed="rId2"/>
          <a:stretch>
            <a:fillRect/>
          </a:stretch>
        </p:blipFill>
        <p:spPr>
          <a:xfrm>
            <a:off x="791139" y="1722267"/>
            <a:ext cx="3152534" cy="3586579"/>
          </a:xfrm>
          <a:prstGeom prst="rect">
            <a:avLst/>
          </a:prstGeom>
        </p:spPr>
      </p:pic>
      <p:sp>
        <p:nvSpPr>
          <p:cNvPr id="2" name="Title 1"/>
          <p:cNvSpPr>
            <a:spLocks noGrp="1"/>
          </p:cNvSpPr>
          <p:nvPr>
            <p:ph type="title"/>
          </p:nvPr>
        </p:nvSpPr>
        <p:spPr/>
        <p:txBody>
          <a:bodyPr>
            <a:normAutofit/>
          </a:bodyPr>
          <a:lstStyle/>
          <a:p>
            <a:r>
              <a:rPr lang="en-GB" dirty="0"/>
              <a:t>Making a Leaky Bucket Class</a:t>
            </a:r>
          </a:p>
        </p:txBody>
      </p:sp>
      <p:sp>
        <p:nvSpPr>
          <p:cNvPr id="4" name="Content Placeholder 3">
            <a:extLst>
              <a:ext uri="{FF2B5EF4-FFF2-40B4-BE49-F238E27FC236}">
                <a16:creationId xmlns:a16="http://schemas.microsoft.com/office/drawing/2014/main" id="{DE245D67-FFF6-4F1B-803B-41028606DBD1}"/>
              </a:ext>
            </a:extLst>
          </p:cNvPr>
          <p:cNvSpPr>
            <a:spLocks noGrp="1"/>
          </p:cNvSpPr>
          <p:nvPr>
            <p:ph sz="half" idx="2"/>
          </p:nvPr>
        </p:nvSpPr>
        <p:spPr>
          <a:xfrm>
            <a:off x="4652169" y="3630967"/>
            <a:ext cx="3798499" cy="3000652"/>
          </a:xfrm>
        </p:spPr>
        <p:txBody>
          <a:bodyPr>
            <a:normAutofit/>
          </a:bodyPr>
          <a:lstStyle/>
          <a:p>
            <a:pPr algn="just"/>
            <a:r>
              <a:rPr lang="en-GB" dirty="0"/>
              <a:t>The attributes are the variables associated with the class.  This idea is called encapsulation</a:t>
            </a:r>
          </a:p>
          <a:p>
            <a:pPr algn="just"/>
            <a:r>
              <a:rPr lang="en-GB" dirty="0"/>
              <a:t>The methods are the functions we apply to the attributes or allow the class to communicate with the outside world</a:t>
            </a:r>
          </a:p>
        </p:txBody>
      </p:sp>
      <p:cxnSp>
        <p:nvCxnSpPr>
          <p:cNvPr id="10" name="Straight Arrow Connector 9">
            <a:extLst>
              <a:ext uri="{FF2B5EF4-FFF2-40B4-BE49-F238E27FC236}">
                <a16:creationId xmlns:a16="http://schemas.microsoft.com/office/drawing/2014/main" id="{65B6846E-F82C-4014-8DAF-C4E55BD22504}"/>
              </a:ext>
            </a:extLst>
          </p:cNvPr>
          <p:cNvCxnSpPr>
            <a:cxnSpLocks/>
          </p:cNvCxnSpPr>
          <p:nvPr/>
        </p:nvCxnSpPr>
        <p:spPr>
          <a:xfrm flipH="1">
            <a:off x="3616570" y="1876993"/>
            <a:ext cx="1381558" cy="0"/>
          </a:xfrm>
          <a:prstGeom prst="straightConnector1">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37BD93-F6FE-483D-9711-D417797CFDDE}"/>
              </a:ext>
            </a:extLst>
          </p:cNvPr>
          <p:cNvSpPr txBox="1"/>
          <p:nvPr/>
        </p:nvSpPr>
        <p:spPr>
          <a:xfrm>
            <a:off x="5007658" y="1677879"/>
            <a:ext cx="2638697" cy="461665"/>
          </a:xfrm>
          <a:prstGeom prst="rect">
            <a:avLst/>
          </a:prstGeom>
          <a:noFill/>
        </p:spPr>
        <p:txBody>
          <a:bodyPr wrap="square" rtlCol="0">
            <a:spAutoFit/>
          </a:bodyPr>
          <a:lstStyle/>
          <a:p>
            <a:r>
              <a:rPr lang="en-GB" dirty="0">
                <a:latin typeface="Gill Sans MT" panose="020B0502020104020203" pitchFamily="34" charset="0"/>
              </a:rPr>
              <a:t>Name of class</a:t>
            </a:r>
          </a:p>
        </p:txBody>
      </p:sp>
      <p:sp>
        <p:nvSpPr>
          <p:cNvPr id="12" name="Right Brace 11">
            <a:extLst>
              <a:ext uri="{FF2B5EF4-FFF2-40B4-BE49-F238E27FC236}">
                <a16:creationId xmlns:a16="http://schemas.microsoft.com/office/drawing/2014/main" id="{47CBCB86-FF5C-479E-BD71-68D4045A6128}"/>
              </a:ext>
            </a:extLst>
          </p:cNvPr>
          <p:cNvSpPr/>
          <p:nvPr/>
        </p:nvSpPr>
        <p:spPr>
          <a:xfrm>
            <a:off x="3522320" y="2096228"/>
            <a:ext cx="197423" cy="2697713"/>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B9BD481C-0114-460E-A42A-85A8270AB6AD}"/>
              </a:ext>
            </a:extLst>
          </p:cNvPr>
          <p:cNvCxnSpPr>
            <a:cxnSpLocks/>
            <a:endCxn id="12" idx="1"/>
          </p:cNvCxnSpPr>
          <p:nvPr/>
        </p:nvCxnSpPr>
        <p:spPr>
          <a:xfrm flipH="1">
            <a:off x="3719743" y="2414726"/>
            <a:ext cx="1296140" cy="1030359"/>
          </a:xfrm>
          <a:prstGeom prst="straightConnector1">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BFAAB3-D628-4166-9080-17BA4E9702BB}"/>
              </a:ext>
            </a:extLst>
          </p:cNvPr>
          <p:cNvSpPr txBox="1"/>
          <p:nvPr/>
        </p:nvSpPr>
        <p:spPr>
          <a:xfrm>
            <a:off x="5055793" y="2171927"/>
            <a:ext cx="2638697" cy="461665"/>
          </a:xfrm>
          <a:prstGeom prst="rect">
            <a:avLst/>
          </a:prstGeom>
          <a:noFill/>
        </p:spPr>
        <p:txBody>
          <a:bodyPr wrap="square" rtlCol="0">
            <a:spAutoFit/>
          </a:bodyPr>
          <a:lstStyle/>
          <a:p>
            <a:r>
              <a:rPr lang="en-GB" dirty="0">
                <a:latin typeface="Gill Sans MT" panose="020B0502020104020203" pitchFamily="34" charset="0"/>
              </a:rPr>
              <a:t>Attributes of class</a:t>
            </a:r>
          </a:p>
        </p:txBody>
      </p:sp>
      <p:cxnSp>
        <p:nvCxnSpPr>
          <p:cNvPr id="15" name="Straight Arrow Connector 14">
            <a:extLst>
              <a:ext uri="{FF2B5EF4-FFF2-40B4-BE49-F238E27FC236}">
                <a16:creationId xmlns:a16="http://schemas.microsoft.com/office/drawing/2014/main" id="{81163B58-1ADB-4B1D-9DE6-38713DEC5728}"/>
              </a:ext>
            </a:extLst>
          </p:cNvPr>
          <p:cNvCxnSpPr>
            <a:cxnSpLocks/>
            <a:stCxn id="16" idx="1"/>
          </p:cNvCxnSpPr>
          <p:nvPr/>
        </p:nvCxnSpPr>
        <p:spPr>
          <a:xfrm rot="10800000" flipV="1">
            <a:off x="2858611" y="3118683"/>
            <a:ext cx="2078027" cy="1906077"/>
          </a:xfrm>
          <a:prstGeom prst="bentConnector3">
            <a:avLst>
              <a:gd name="adj1" fmla="val 27358"/>
            </a:avLst>
          </a:prstGeom>
          <a:ln w="5715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52808F-BE48-4F5A-98AE-E194F9FD7C81}"/>
              </a:ext>
            </a:extLst>
          </p:cNvPr>
          <p:cNvSpPr txBox="1"/>
          <p:nvPr/>
        </p:nvSpPr>
        <p:spPr>
          <a:xfrm>
            <a:off x="4936637" y="2887851"/>
            <a:ext cx="2638697" cy="461665"/>
          </a:xfrm>
          <a:prstGeom prst="rect">
            <a:avLst/>
          </a:prstGeom>
          <a:noFill/>
        </p:spPr>
        <p:txBody>
          <a:bodyPr wrap="square" rtlCol="0">
            <a:spAutoFit/>
          </a:bodyPr>
          <a:lstStyle/>
          <a:p>
            <a:r>
              <a:rPr lang="en-GB" dirty="0">
                <a:latin typeface="Gill Sans MT" panose="020B0502020104020203" pitchFamily="34" charset="0"/>
              </a:rPr>
              <a:t>Methods of class</a:t>
            </a:r>
          </a:p>
        </p:txBody>
      </p:sp>
      <p:sp>
        <p:nvSpPr>
          <p:cNvPr id="35" name="Right Brace 34">
            <a:extLst>
              <a:ext uri="{FF2B5EF4-FFF2-40B4-BE49-F238E27FC236}">
                <a16:creationId xmlns:a16="http://schemas.microsoft.com/office/drawing/2014/main" id="{B114B874-1C44-4C51-8CF4-97EB18F9764D}"/>
              </a:ext>
            </a:extLst>
          </p:cNvPr>
          <p:cNvSpPr/>
          <p:nvPr/>
        </p:nvSpPr>
        <p:spPr>
          <a:xfrm>
            <a:off x="2689299" y="4838330"/>
            <a:ext cx="169312" cy="427607"/>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60428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289F4938-98FE-467B-B852-1BF642369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282" y="1425866"/>
            <a:ext cx="3352240" cy="3309914"/>
          </a:xfrm>
          <a:prstGeom prst="rect">
            <a:avLst/>
          </a:prstGeom>
        </p:spPr>
      </p:pic>
      <p:pic>
        <p:nvPicPr>
          <p:cNvPr id="7" name="Picture 6">
            <a:extLst>
              <a:ext uri="{FF2B5EF4-FFF2-40B4-BE49-F238E27FC236}">
                <a16:creationId xmlns:a16="http://schemas.microsoft.com/office/drawing/2014/main" id="{5483C3DB-BBAC-4B7B-8010-6ACD4AA6CFF6}"/>
              </a:ext>
            </a:extLst>
          </p:cNvPr>
          <p:cNvPicPr>
            <a:picLocks noChangeAspect="1"/>
          </p:cNvPicPr>
          <p:nvPr/>
        </p:nvPicPr>
        <p:blipFill>
          <a:blip r:embed="rId3"/>
          <a:stretch>
            <a:fillRect/>
          </a:stretch>
        </p:blipFill>
        <p:spPr>
          <a:xfrm>
            <a:off x="215120" y="1788263"/>
            <a:ext cx="2279503" cy="2593347"/>
          </a:xfrm>
          <a:prstGeom prst="rect">
            <a:avLst/>
          </a:prstGeom>
        </p:spPr>
      </p:pic>
      <p:sp>
        <p:nvSpPr>
          <p:cNvPr id="2" name="Title 1"/>
          <p:cNvSpPr>
            <a:spLocks noGrp="1"/>
          </p:cNvSpPr>
          <p:nvPr>
            <p:ph type="title"/>
          </p:nvPr>
        </p:nvSpPr>
        <p:spPr/>
        <p:txBody>
          <a:bodyPr/>
          <a:lstStyle/>
          <a:p>
            <a:r>
              <a:rPr lang="en-GB" dirty="0"/>
              <a:t>Defining a Class in Python</a:t>
            </a:r>
          </a:p>
        </p:txBody>
      </p:sp>
      <p:sp>
        <p:nvSpPr>
          <p:cNvPr id="10" name="Content Placeholder 9"/>
          <p:cNvSpPr>
            <a:spLocks noGrp="1"/>
          </p:cNvSpPr>
          <p:nvPr>
            <p:ph idx="1"/>
          </p:nvPr>
        </p:nvSpPr>
        <p:spPr>
          <a:xfrm>
            <a:off x="628650" y="4745602"/>
            <a:ext cx="7886700" cy="1899037"/>
          </a:xfrm>
        </p:spPr>
        <p:txBody>
          <a:bodyPr>
            <a:normAutofit fontScale="62500" lnSpcReduction="20000"/>
          </a:bodyPr>
          <a:lstStyle/>
          <a:p>
            <a:r>
              <a:rPr lang="en-GB" sz="2300" b="1" dirty="0">
                <a:solidFill>
                  <a:srgbClr val="7030A0"/>
                </a:solidFill>
                <a:latin typeface="Courier New" panose="02070309020205020404" pitchFamily="49" charset="0"/>
                <a:cs typeface="Courier New" panose="02070309020205020404" pitchFamily="49" charset="0"/>
              </a:rPr>
              <a:t>def</a:t>
            </a:r>
            <a:r>
              <a:rPr lang="en-GB" sz="2300" b="1" dirty="0">
                <a:latin typeface="Courier New" panose="02070309020205020404" pitchFamily="49" charset="0"/>
                <a:cs typeface="Courier New" panose="02070309020205020404" pitchFamily="49" charset="0"/>
              </a:rPr>
              <a:t> </a:t>
            </a:r>
            <a:r>
              <a:rPr lang="en-GB" sz="2300" b="1" dirty="0">
                <a:solidFill>
                  <a:srgbClr val="33CCFF"/>
                </a:solidFill>
                <a:latin typeface="Courier New" panose="02070309020205020404" pitchFamily="49" charset="0"/>
                <a:cs typeface="Courier New" panose="02070309020205020404" pitchFamily="49" charset="0"/>
              </a:rPr>
              <a:t>__</a:t>
            </a:r>
            <a:r>
              <a:rPr lang="en-GB" sz="2300" b="1" dirty="0" err="1">
                <a:solidFill>
                  <a:srgbClr val="33CCFF"/>
                </a:solidFill>
                <a:latin typeface="Courier New" panose="02070309020205020404" pitchFamily="49" charset="0"/>
                <a:cs typeface="Courier New" panose="02070309020205020404" pitchFamily="49" charset="0"/>
              </a:rPr>
              <a:t>init</a:t>
            </a:r>
            <a:r>
              <a:rPr lang="en-GB" sz="2300" b="1" dirty="0">
                <a:solidFill>
                  <a:srgbClr val="33CCFF"/>
                </a:solidFill>
                <a:latin typeface="Courier New" panose="02070309020205020404" pitchFamily="49" charset="0"/>
                <a:cs typeface="Courier New" panose="02070309020205020404" pitchFamily="49" charset="0"/>
              </a:rPr>
              <a:t>__</a:t>
            </a:r>
            <a:r>
              <a:rPr lang="en-GB" sz="2300" b="1" dirty="0">
                <a:latin typeface="Courier New" panose="02070309020205020404" pitchFamily="49" charset="0"/>
                <a:cs typeface="Courier New" panose="02070309020205020404" pitchFamily="49" charset="0"/>
              </a:rPr>
              <a:t> (</a:t>
            </a:r>
            <a:r>
              <a:rPr lang="en-GB" sz="2300" b="1" i="1" dirty="0">
                <a:solidFill>
                  <a:srgbClr val="FF0000"/>
                </a:solidFill>
                <a:latin typeface="Courier New" panose="02070309020205020404" pitchFamily="49" charset="0"/>
                <a:cs typeface="Courier New" panose="02070309020205020404" pitchFamily="49" charset="0"/>
              </a:rPr>
              <a:t>self</a:t>
            </a:r>
            <a:r>
              <a:rPr lang="en-GB" sz="2300" b="1" i="1" dirty="0">
                <a:latin typeface="Courier New" panose="02070309020205020404" pitchFamily="49" charset="0"/>
                <a:cs typeface="Courier New" panose="02070309020205020404" pitchFamily="49" charset="0"/>
              </a:rPr>
              <a:t>, …</a:t>
            </a:r>
            <a:r>
              <a:rPr lang="en-GB" sz="2300" b="1" dirty="0">
                <a:latin typeface="Courier New" panose="02070309020205020404" pitchFamily="49" charset="0"/>
                <a:cs typeface="Courier New" panose="02070309020205020404" pitchFamily="49" charset="0"/>
              </a:rPr>
              <a:t>): </a:t>
            </a:r>
            <a:r>
              <a:rPr lang="en-GB" dirty="0"/>
              <a:t>is a special function we need to call to initialize the class when we set it up (the lines are double underscores before and after the word </a:t>
            </a:r>
            <a:r>
              <a:rPr lang="en-GB" dirty="0" err="1"/>
              <a:t>init</a:t>
            </a:r>
            <a:r>
              <a:rPr lang="en-GB" dirty="0"/>
              <a:t>)</a:t>
            </a:r>
          </a:p>
          <a:p>
            <a:r>
              <a:rPr lang="en-GB" dirty="0"/>
              <a:t>Note the use of </a:t>
            </a:r>
            <a:r>
              <a:rPr lang="en-GB" sz="2300" b="1" i="1" dirty="0">
                <a:solidFill>
                  <a:srgbClr val="FF0000"/>
                </a:solidFill>
                <a:latin typeface="Courier New" panose="02070309020205020404" pitchFamily="49" charset="0"/>
                <a:cs typeface="Courier New" panose="02070309020205020404" pitchFamily="49" charset="0"/>
              </a:rPr>
              <a:t>self</a:t>
            </a:r>
            <a:r>
              <a:rPr lang="en-GB" dirty="0"/>
              <a:t> in the call and the variable name.  It means that these variables refer to the specific instance of the class when it is set up</a:t>
            </a:r>
          </a:p>
          <a:p>
            <a:r>
              <a:rPr lang="en-GB" dirty="0"/>
              <a:t>The methods </a:t>
            </a:r>
            <a:r>
              <a:rPr lang="en-GB" dirty="0" err="1"/>
              <a:t>SetParameters</a:t>
            </a:r>
            <a:r>
              <a:rPr lang="en-GB" dirty="0"/>
              <a:t> and </a:t>
            </a:r>
            <a:r>
              <a:rPr lang="en-GB" dirty="0" err="1"/>
              <a:t>UpdateSoilMoisture</a:t>
            </a:r>
            <a:r>
              <a:rPr lang="en-GB" dirty="0"/>
              <a:t> are also set up as a function and must include the reference to </a:t>
            </a:r>
            <a:r>
              <a:rPr lang="en-GB" sz="2300" b="1" i="1" dirty="0">
                <a:solidFill>
                  <a:srgbClr val="FF0000"/>
                </a:solidFill>
                <a:latin typeface="Courier New" panose="02070309020205020404" pitchFamily="49" charset="0"/>
                <a:cs typeface="Courier New" panose="02070309020205020404" pitchFamily="49" charset="0"/>
              </a:rPr>
              <a:t>self</a:t>
            </a:r>
            <a:endParaRPr lang="en-GB" dirty="0">
              <a:solidFill>
                <a:srgbClr val="FF0000"/>
              </a:solidFill>
            </a:endParaRPr>
          </a:p>
          <a:p>
            <a:r>
              <a:rPr lang="en-GB" sz="2300" b="1" dirty="0" err="1">
                <a:latin typeface="Courier New" panose="02070309020205020404" pitchFamily="49" charset="0"/>
                <a:cs typeface="Courier New" panose="02070309020205020404" pitchFamily="49" charset="0"/>
              </a:rPr>
              <a:t>ssfConst</a:t>
            </a:r>
            <a:r>
              <a:rPr lang="en-GB" dirty="0"/>
              <a:t> in the </a:t>
            </a:r>
            <a:r>
              <a:rPr lang="en-GB" dirty="0" err="1"/>
              <a:t>UpdateSoilMoisture</a:t>
            </a:r>
            <a:r>
              <a:rPr lang="en-GB" dirty="0"/>
              <a:t> method is a local variable.  Because of its scope, we can’t see it outside this method.</a:t>
            </a:r>
          </a:p>
        </p:txBody>
      </p:sp>
      <p:cxnSp>
        <p:nvCxnSpPr>
          <p:cNvPr id="26" name="Straight Arrow Connector 25"/>
          <p:cNvCxnSpPr>
            <a:cxnSpLocks/>
          </p:cNvCxnSpPr>
          <p:nvPr/>
        </p:nvCxnSpPr>
        <p:spPr>
          <a:xfrm flipH="1">
            <a:off x="1922400" y="1482571"/>
            <a:ext cx="3350936" cy="457015"/>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952104" y="1717986"/>
            <a:ext cx="1788572" cy="369332"/>
          </a:xfrm>
          <a:prstGeom prst="rect">
            <a:avLst/>
          </a:prstGeom>
          <a:noFill/>
        </p:spPr>
        <p:txBody>
          <a:bodyPr wrap="square" rtlCol="0">
            <a:spAutoFit/>
          </a:bodyPr>
          <a:lstStyle/>
          <a:p>
            <a:pPr algn="ctr"/>
            <a:r>
              <a:rPr lang="en-GB" dirty="0">
                <a:latin typeface="Gill Sans MT" panose="020B0502020104020203" pitchFamily="34" charset="0"/>
              </a:rPr>
              <a:t>Name of class</a:t>
            </a:r>
          </a:p>
        </p:txBody>
      </p:sp>
      <p:sp>
        <p:nvSpPr>
          <p:cNvPr id="29" name="Right Brace 28"/>
          <p:cNvSpPr/>
          <p:nvPr/>
        </p:nvSpPr>
        <p:spPr>
          <a:xfrm>
            <a:off x="2318144" y="2068497"/>
            <a:ext cx="256380" cy="1890944"/>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ight Brace 16"/>
          <p:cNvSpPr/>
          <p:nvPr/>
        </p:nvSpPr>
        <p:spPr>
          <a:xfrm flipH="1" flipV="1">
            <a:off x="5104659" y="1859563"/>
            <a:ext cx="355107" cy="1354153"/>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0" name="Straight Arrow Connector 29"/>
          <p:cNvCxnSpPr>
            <a:cxnSpLocks/>
            <a:stCxn id="17" idx="1"/>
          </p:cNvCxnSpPr>
          <p:nvPr/>
        </p:nvCxnSpPr>
        <p:spPr>
          <a:xfrm flipH="1">
            <a:off x="2595135" y="2536639"/>
            <a:ext cx="2509524" cy="476581"/>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17770" y="2499029"/>
            <a:ext cx="1319349" cy="646331"/>
          </a:xfrm>
          <a:prstGeom prst="rect">
            <a:avLst/>
          </a:prstGeom>
          <a:solidFill>
            <a:schemeClr val="bg1">
              <a:alpha val="40000"/>
            </a:schemeClr>
          </a:solidFill>
        </p:spPr>
        <p:txBody>
          <a:bodyPr wrap="square" rtlCol="0">
            <a:spAutoFit/>
          </a:bodyPr>
          <a:lstStyle/>
          <a:p>
            <a:pPr algn="ctr"/>
            <a:r>
              <a:rPr lang="en-GB" sz="1800" dirty="0">
                <a:latin typeface="Gill Sans MT" panose="020B0502020104020203" pitchFamily="34" charset="0"/>
              </a:rPr>
              <a:t>Attributes of class</a:t>
            </a:r>
          </a:p>
        </p:txBody>
      </p:sp>
      <p:cxnSp>
        <p:nvCxnSpPr>
          <p:cNvPr id="32" name="Straight Arrow Connector 31"/>
          <p:cNvCxnSpPr>
            <a:cxnSpLocks/>
            <a:endCxn id="25" idx="1"/>
          </p:cNvCxnSpPr>
          <p:nvPr/>
        </p:nvCxnSpPr>
        <p:spPr>
          <a:xfrm flipH="1">
            <a:off x="2584882" y="3964916"/>
            <a:ext cx="2429681" cy="248278"/>
          </a:xfrm>
          <a:prstGeom prst="straightConnector1">
            <a:avLst/>
          </a:prstGeom>
          <a:ln w="57150">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098237" y="4087952"/>
            <a:ext cx="1569549" cy="338554"/>
          </a:xfrm>
          <a:prstGeom prst="rect">
            <a:avLst/>
          </a:prstGeom>
          <a:noFill/>
        </p:spPr>
        <p:txBody>
          <a:bodyPr wrap="square" rtlCol="0">
            <a:spAutoFit/>
          </a:bodyPr>
          <a:lstStyle/>
          <a:p>
            <a:pPr algn="ctr"/>
            <a:r>
              <a:rPr lang="en-GB" sz="1600" dirty="0">
                <a:latin typeface="Gill Sans MT" panose="020B0502020104020203" pitchFamily="34" charset="0"/>
              </a:rPr>
              <a:t>Methods of class</a:t>
            </a:r>
          </a:p>
        </p:txBody>
      </p:sp>
      <p:sp>
        <p:nvSpPr>
          <p:cNvPr id="18" name="Right Brace 17"/>
          <p:cNvSpPr/>
          <p:nvPr/>
        </p:nvSpPr>
        <p:spPr>
          <a:xfrm flipH="1" flipV="1">
            <a:off x="5020908" y="3296278"/>
            <a:ext cx="318221" cy="1355620"/>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Right Brace 24">
            <a:extLst>
              <a:ext uri="{FF2B5EF4-FFF2-40B4-BE49-F238E27FC236}">
                <a16:creationId xmlns:a16="http://schemas.microsoft.com/office/drawing/2014/main" id="{1ECB8104-DA42-4820-8300-0C63D293282A}"/>
              </a:ext>
            </a:extLst>
          </p:cNvPr>
          <p:cNvSpPr/>
          <p:nvPr/>
        </p:nvSpPr>
        <p:spPr>
          <a:xfrm>
            <a:off x="2317072" y="4023064"/>
            <a:ext cx="267810" cy="380260"/>
          </a:xfrm>
          <a:prstGeom prst="rightBrace">
            <a:avLst/>
          </a:prstGeom>
          <a:ln w="57150">
            <a:solidFill>
              <a:srgbClr val="33C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1234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Modelling?</a:t>
            </a:r>
          </a:p>
        </p:txBody>
      </p:sp>
      <p:pic>
        <p:nvPicPr>
          <p:cNvPr id="4" name="Picture 2" descr="C:\John\Current Papers\Modelling books\2nd edition simplicity from complexity\Revised Versions after Mark Dec 2011\_done\Chapter 2 - Modelling and Model Building\fig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7687"/>
            <a:ext cx="724535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420" y="3950624"/>
            <a:ext cx="2161149" cy="2907376"/>
          </a:xfrm>
          <a:prstGeom prst="rect">
            <a:avLst/>
          </a:prstGeom>
        </p:spPr>
      </p:pic>
    </p:spTree>
    <p:extLst>
      <p:ext uri="{BB962C8B-B14F-4D97-AF65-F5344CB8AC3E}">
        <p14:creationId xmlns:p14="http://schemas.microsoft.com/office/powerpoint/2010/main" val="281665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GB" dirty="0" err="1"/>
              <a:t>UpdateSoilMoist</a:t>
            </a:r>
            <a:r>
              <a:rPr lang="en-GB" dirty="0"/>
              <a:t> method</a:t>
            </a:r>
          </a:p>
        </p:txBody>
      </p:sp>
      <p:sp>
        <p:nvSpPr>
          <p:cNvPr id="9" name="Text Placeholder 8"/>
          <p:cNvSpPr>
            <a:spLocks noGrp="1"/>
          </p:cNvSpPr>
          <p:nvPr>
            <p:ph type="body" sz="quarter" idx="3"/>
          </p:nvPr>
        </p:nvSpPr>
        <p:spPr/>
        <p:txBody>
          <a:bodyPr/>
          <a:lstStyle/>
          <a:p>
            <a:r>
              <a:rPr lang="en-GB" sz="2000" dirty="0">
                <a:solidFill>
                  <a:schemeClr val="bg1"/>
                </a:solidFill>
              </a:rPr>
              <a:t>Implementation of 0D model</a:t>
            </a:r>
          </a:p>
        </p:txBody>
      </p:sp>
      <p:sp>
        <p:nvSpPr>
          <p:cNvPr id="6" name="Title 5"/>
          <p:cNvSpPr>
            <a:spLocks noGrp="1"/>
          </p:cNvSpPr>
          <p:nvPr>
            <p:ph type="title"/>
          </p:nvPr>
        </p:nvSpPr>
        <p:spPr/>
        <p:txBody>
          <a:bodyPr/>
          <a:lstStyle/>
          <a:p>
            <a:r>
              <a:rPr lang="en-GB" dirty="0"/>
              <a:t>leakyBucket.py</a:t>
            </a:r>
          </a:p>
        </p:txBody>
      </p:sp>
      <p:pic>
        <p:nvPicPr>
          <p:cNvPr id="3" name="Picture 2" descr="Text&#10;&#10;Description automatically generated">
            <a:extLst>
              <a:ext uri="{FF2B5EF4-FFF2-40B4-BE49-F238E27FC236}">
                <a16:creationId xmlns:a16="http://schemas.microsoft.com/office/drawing/2014/main" id="{69741FE2-1FB7-40C5-99B5-F97E490A4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4524"/>
            <a:ext cx="4712374" cy="3693799"/>
          </a:xfrm>
          <a:prstGeom prst="rect">
            <a:avLst/>
          </a:prstGeom>
        </p:spPr>
      </p:pic>
      <p:pic>
        <p:nvPicPr>
          <p:cNvPr id="12" name="Picture 11" descr="Text&#10;&#10;Description automatically generated">
            <a:extLst>
              <a:ext uri="{FF2B5EF4-FFF2-40B4-BE49-F238E27FC236}">
                <a16:creationId xmlns:a16="http://schemas.microsoft.com/office/drawing/2014/main" id="{E98ECCDA-07EC-4A48-BE48-05FD96B0BF3B}"/>
              </a:ext>
            </a:extLst>
          </p:cNvPr>
          <p:cNvPicPr>
            <a:picLocks noChangeAspect="1"/>
          </p:cNvPicPr>
          <p:nvPr/>
        </p:nvPicPr>
        <p:blipFill>
          <a:blip r:embed="rId3">
            <a:alphaModFix amt="46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902811" y="2610035"/>
            <a:ext cx="4206111" cy="3666478"/>
          </a:xfrm>
          <a:prstGeom prst="rect">
            <a:avLst/>
          </a:prstGeom>
          <a:solidFill>
            <a:schemeClr val="tx1">
              <a:lumMod val="95000"/>
            </a:schemeClr>
          </a:solidFill>
        </p:spPr>
      </p:pic>
    </p:spTree>
    <p:extLst>
      <p:ext uri="{BB962C8B-B14F-4D97-AF65-F5344CB8AC3E}">
        <p14:creationId xmlns:p14="http://schemas.microsoft.com/office/powerpoint/2010/main" val="402776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GB" dirty="0" err="1"/>
              <a:t>UpdateSoilMoist</a:t>
            </a:r>
            <a:r>
              <a:rPr lang="en-GB" dirty="0"/>
              <a:t> method</a:t>
            </a:r>
          </a:p>
        </p:txBody>
      </p:sp>
      <p:sp>
        <p:nvSpPr>
          <p:cNvPr id="9" name="Text Placeholder 8"/>
          <p:cNvSpPr>
            <a:spLocks noGrp="1"/>
          </p:cNvSpPr>
          <p:nvPr>
            <p:ph type="body" sz="quarter" idx="3"/>
          </p:nvPr>
        </p:nvSpPr>
        <p:spPr/>
        <p:txBody>
          <a:bodyPr/>
          <a:lstStyle/>
          <a:p>
            <a:r>
              <a:rPr lang="en-GB" sz="2000" dirty="0"/>
              <a:t>Implementation of 0D model</a:t>
            </a:r>
          </a:p>
        </p:txBody>
      </p:sp>
      <p:sp>
        <p:nvSpPr>
          <p:cNvPr id="6" name="Title 5"/>
          <p:cNvSpPr>
            <a:spLocks noGrp="1"/>
          </p:cNvSpPr>
          <p:nvPr>
            <p:ph type="title"/>
          </p:nvPr>
        </p:nvSpPr>
        <p:spPr/>
        <p:txBody>
          <a:bodyPr/>
          <a:lstStyle/>
          <a:p>
            <a:r>
              <a:rPr lang="en-GB" dirty="0"/>
              <a:t>leakyBucket.py</a:t>
            </a:r>
          </a:p>
        </p:txBody>
      </p:sp>
      <p:pic>
        <p:nvPicPr>
          <p:cNvPr id="3" name="Picture 2" descr="Text&#10;&#10;Description automatically generated">
            <a:extLst>
              <a:ext uri="{FF2B5EF4-FFF2-40B4-BE49-F238E27FC236}">
                <a16:creationId xmlns:a16="http://schemas.microsoft.com/office/drawing/2014/main" id="{69741FE2-1FB7-40C5-99B5-F97E490A4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4524"/>
            <a:ext cx="4712374" cy="3693799"/>
          </a:xfrm>
          <a:prstGeom prst="rect">
            <a:avLst/>
          </a:prstGeom>
        </p:spPr>
      </p:pic>
      <p:pic>
        <p:nvPicPr>
          <p:cNvPr id="12" name="Picture 11" descr="Text&#10;&#10;Description automatically generated">
            <a:extLst>
              <a:ext uri="{FF2B5EF4-FFF2-40B4-BE49-F238E27FC236}">
                <a16:creationId xmlns:a16="http://schemas.microsoft.com/office/drawing/2014/main" id="{E98ECCDA-07EC-4A48-BE48-05FD96B0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811" y="2610035"/>
            <a:ext cx="4206111" cy="3666478"/>
          </a:xfrm>
          <a:prstGeom prst="rect">
            <a:avLst/>
          </a:prstGeom>
        </p:spPr>
      </p:pic>
    </p:spTree>
    <p:extLst>
      <p:ext uri="{BB962C8B-B14F-4D97-AF65-F5344CB8AC3E}">
        <p14:creationId xmlns:p14="http://schemas.microsoft.com/office/powerpoint/2010/main" val="243963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5EE018EE-1181-473D-92A1-FAE02795DA69}"/>
              </a:ext>
            </a:extLst>
          </p:cNvPr>
          <p:cNvPicPr>
            <a:picLocks noChangeAspect="1"/>
          </p:cNvPicPr>
          <p:nvPr/>
        </p:nvPicPr>
        <p:blipFill rotWithShape="1">
          <a:blip r:embed="rId2">
            <a:extLst>
              <a:ext uri="{28A0092B-C50C-407E-A947-70E740481C1C}">
                <a14:useLocalDpi xmlns:a14="http://schemas.microsoft.com/office/drawing/2010/main" val="0"/>
              </a:ext>
            </a:extLst>
          </a:blip>
          <a:srcRect r="18584" b="84988"/>
          <a:stretch/>
        </p:blipFill>
        <p:spPr>
          <a:xfrm>
            <a:off x="890104" y="1793289"/>
            <a:ext cx="4639577" cy="745725"/>
          </a:xfrm>
          <a:prstGeom prst="rect">
            <a:avLst/>
          </a:prstGeom>
        </p:spPr>
      </p:pic>
      <p:sp>
        <p:nvSpPr>
          <p:cNvPr id="2" name="Title 1"/>
          <p:cNvSpPr>
            <a:spLocks noGrp="1"/>
          </p:cNvSpPr>
          <p:nvPr>
            <p:ph type="title"/>
          </p:nvPr>
        </p:nvSpPr>
        <p:spPr/>
        <p:txBody>
          <a:bodyPr/>
          <a:lstStyle/>
          <a:p>
            <a:r>
              <a:rPr lang="en-GB" dirty="0"/>
              <a:t>Program control</a:t>
            </a:r>
          </a:p>
        </p:txBody>
      </p:sp>
      <p:sp>
        <p:nvSpPr>
          <p:cNvPr id="3" name="Content Placeholder 2"/>
          <p:cNvSpPr>
            <a:spLocks noGrp="1"/>
          </p:cNvSpPr>
          <p:nvPr>
            <p:ph idx="1"/>
          </p:nvPr>
        </p:nvSpPr>
        <p:spPr/>
        <p:txBody>
          <a:bodyPr>
            <a:normAutofit fontScale="92500" lnSpcReduction="10000"/>
          </a:bodyPr>
          <a:lstStyle/>
          <a:p>
            <a:endParaRPr lang="en-GB" dirty="0"/>
          </a:p>
          <a:p>
            <a:endParaRPr lang="en-GB" dirty="0"/>
          </a:p>
          <a:p>
            <a:endParaRPr lang="en-GB" dirty="0"/>
          </a:p>
          <a:p>
            <a:r>
              <a:rPr lang="en-GB" dirty="0"/>
              <a:t>But what on Earth does:</a:t>
            </a:r>
          </a:p>
          <a:p>
            <a:r>
              <a:rPr lang="en-GB" sz="1800" b="1" dirty="0">
                <a:solidFill>
                  <a:srgbClr val="7030A0"/>
                </a:solidFill>
                <a:latin typeface="Courier New" panose="02070309020205020404" pitchFamily="49" charset="0"/>
                <a:cs typeface="Courier New" panose="02070309020205020404" pitchFamily="49" charset="0"/>
              </a:rPr>
              <a:t>if</a:t>
            </a:r>
            <a:r>
              <a:rPr lang="en-GB" sz="1800" b="1" dirty="0">
                <a:latin typeface="Courier New" panose="02070309020205020404" pitchFamily="49" charset="0"/>
                <a:cs typeface="Courier New" panose="02070309020205020404" pitchFamily="49" charset="0"/>
              </a:rPr>
              <a:t> __name__ == ‘</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latin typeface="Courier New" panose="02070309020205020404" pitchFamily="49" charset="0"/>
                <a:cs typeface="Courier New" panose="02070309020205020404" pitchFamily="49" charset="0"/>
              </a:rPr>
              <a:t>’ : </a:t>
            </a:r>
            <a:r>
              <a:rPr lang="en-GB" sz="1800" dirty="0"/>
              <a:t>do?? </a:t>
            </a:r>
            <a:endParaRPr lang="en-GB" sz="1800" b="1" dirty="0">
              <a:latin typeface="Courier New" panose="02070309020205020404" pitchFamily="49" charset="0"/>
              <a:cs typeface="Courier New" panose="02070309020205020404" pitchFamily="49" charset="0"/>
            </a:endParaRPr>
          </a:p>
          <a:p>
            <a:r>
              <a:rPr lang="en-GB" dirty="0"/>
              <a:t>Note again the double underscores before and after each word.</a:t>
            </a:r>
          </a:p>
          <a:p>
            <a:r>
              <a:rPr lang="en-GB" sz="1800" b="1" dirty="0">
                <a:latin typeface="Courier New" panose="02070309020205020404" pitchFamily="49" charset="0"/>
                <a:cs typeface="Courier New" panose="02070309020205020404" pitchFamily="49" charset="0"/>
              </a:rPr>
              <a:t>__name__</a:t>
            </a:r>
            <a:r>
              <a:rPr lang="en-GB" dirty="0"/>
              <a:t> is a system variable created when Python loads in the file.  If the file is loaded like this one, it is given the name </a:t>
            </a:r>
            <a:r>
              <a:rPr lang="en-GB" sz="1800" b="1" dirty="0">
                <a:solidFill>
                  <a:schemeClr val="tx1"/>
                </a:solidFill>
                <a:latin typeface="Courier New" panose="02070309020205020404" pitchFamily="49" charset="0"/>
                <a:cs typeface="Courier New" panose="02070309020205020404" pitchFamily="49" charset="0"/>
              </a:rPr>
              <a:t>‘</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solidFill>
                  <a:schemeClr val="tx1"/>
                </a:solidFill>
                <a:latin typeface="Courier New" panose="02070309020205020404" pitchFamily="49" charset="0"/>
                <a:cs typeface="Courier New" panose="02070309020205020404" pitchFamily="49" charset="0"/>
              </a:rPr>
              <a:t>’</a:t>
            </a:r>
            <a:r>
              <a:rPr lang="en-GB" dirty="0">
                <a:solidFill>
                  <a:schemeClr val="tx1"/>
                </a:solidFill>
              </a:rPr>
              <a:t>,</a:t>
            </a:r>
            <a:r>
              <a:rPr lang="en-GB" dirty="0"/>
              <a:t> to show it is the main code to be run.  We’ll see later that we can </a:t>
            </a:r>
            <a:r>
              <a:rPr lang="en-GB" sz="1800" b="1" dirty="0">
                <a:solidFill>
                  <a:srgbClr val="0099CC"/>
                </a:solidFill>
                <a:latin typeface="Courier New" panose="02070309020205020404" pitchFamily="49" charset="0"/>
                <a:cs typeface="Courier New" panose="02070309020205020404" pitchFamily="49" charset="0"/>
              </a:rPr>
              <a:t>import</a:t>
            </a:r>
            <a:r>
              <a:rPr lang="en-GB" dirty="0"/>
              <a:t> code to reuse it.  When this happens, </a:t>
            </a:r>
            <a:r>
              <a:rPr lang="en-GB" sz="1800" b="1" dirty="0">
                <a:solidFill>
                  <a:schemeClr val="tx1"/>
                </a:solidFill>
                <a:latin typeface="Courier New" panose="02070309020205020404" pitchFamily="49" charset="0"/>
                <a:cs typeface="Courier New" panose="02070309020205020404" pitchFamily="49" charset="0"/>
              </a:rPr>
              <a:t>__name__</a:t>
            </a:r>
            <a:r>
              <a:rPr lang="en-GB" dirty="0"/>
              <a:t> is given the filename, so this bit of code would not be run (because </a:t>
            </a:r>
            <a:r>
              <a:rPr lang="en-GB" sz="1800" b="1" dirty="0">
                <a:solidFill>
                  <a:schemeClr val="tx1"/>
                </a:solidFill>
                <a:latin typeface="Courier New" panose="02070309020205020404" pitchFamily="49" charset="0"/>
                <a:cs typeface="Courier New" panose="02070309020205020404" pitchFamily="49" charset="0"/>
              </a:rPr>
              <a:t>__name__</a:t>
            </a:r>
            <a:r>
              <a:rPr lang="en-GB" sz="1800" b="1" dirty="0">
                <a:solidFill>
                  <a:prstClr val="black"/>
                </a:solidFill>
                <a:latin typeface="Courier New" panose="02070309020205020404" pitchFamily="49" charset="0"/>
                <a:cs typeface="Courier New" panose="02070309020205020404" pitchFamily="49" charset="0"/>
              </a:rPr>
              <a:t> </a:t>
            </a:r>
            <a:r>
              <a:rPr lang="en-GB" sz="1800" b="1" dirty="0">
                <a:solidFill>
                  <a:schemeClr val="tx1"/>
                </a:solidFill>
                <a:latin typeface="Courier New" panose="02070309020205020404" pitchFamily="49" charset="0"/>
                <a:cs typeface="Courier New" panose="02070309020205020404" pitchFamily="49" charset="0"/>
              </a:rPr>
              <a:t>!= ‘</a:t>
            </a:r>
            <a:r>
              <a:rPr lang="en-GB" sz="1800" b="1" dirty="0">
                <a:solidFill>
                  <a:srgbClr val="00B050"/>
                </a:solidFill>
                <a:latin typeface="Courier New" panose="02070309020205020404" pitchFamily="49" charset="0"/>
                <a:cs typeface="Courier New" panose="02070309020205020404" pitchFamily="49" charset="0"/>
              </a:rPr>
              <a:t>__main__</a:t>
            </a:r>
            <a:r>
              <a:rPr lang="en-GB" sz="1800" b="1" dirty="0">
                <a:solidFill>
                  <a:schemeClr val="tx1"/>
                </a:solidFill>
                <a:latin typeface="Courier New" panose="02070309020205020404" pitchFamily="49" charset="0"/>
                <a:cs typeface="Courier New" panose="02070309020205020404" pitchFamily="49" charset="0"/>
              </a:rPr>
              <a:t>’)</a:t>
            </a:r>
            <a:endParaRPr lang="en-GB" dirty="0">
              <a:solidFill>
                <a:schemeClr val="tx1"/>
              </a:solidFill>
            </a:endParaRPr>
          </a:p>
        </p:txBody>
      </p:sp>
      <p:cxnSp>
        <p:nvCxnSpPr>
          <p:cNvPr id="18" name="Straight Arrow Connector 17"/>
          <p:cNvCxnSpPr>
            <a:cxnSpLocks/>
          </p:cNvCxnSpPr>
          <p:nvPr/>
        </p:nvCxnSpPr>
        <p:spPr>
          <a:xfrm flipH="1" flipV="1">
            <a:off x="2205333" y="1931150"/>
            <a:ext cx="3378721" cy="341533"/>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632102" y="1926854"/>
            <a:ext cx="3234018" cy="707886"/>
          </a:xfrm>
          <a:prstGeom prst="rect">
            <a:avLst/>
          </a:prstGeom>
        </p:spPr>
        <p:txBody>
          <a:bodyPr wrap="square">
            <a:spAutoFit/>
          </a:bodyPr>
          <a:lstStyle/>
          <a:p>
            <a:r>
              <a:rPr lang="en-GB" sz="2000" dirty="0">
                <a:latin typeface="Gill Sans MT" panose="020B0502020104020203" pitchFamily="34" charset="0"/>
              </a:rPr>
              <a:t>Always == for a comparison (= for assignment)</a:t>
            </a:r>
            <a:endParaRPr lang="en-GB" dirty="0">
              <a:latin typeface="Gill Sans MT" panose="020B0502020104020203" pitchFamily="34" charset="0"/>
            </a:endParaRPr>
          </a:p>
        </p:txBody>
      </p:sp>
      <p:sp>
        <p:nvSpPr>
          <p:cNvPr id="22" name="Rectangle 21"/>
          <p:cNvSpPr/>
          <p:nvPr/>
        </p:nvSpPr>
        <p:spPr>
          <a:xfrm>
            <a:off x="2954991" y="6176963"/>
            <a:ext cx="3234018" cy="400110"/>
          </a:xfrm>
          <a:prstGeom prst="rect">
            <a:avLst/>
          </a:prstGeom>
        </p:spPr>
        <p:txBody>
          <a:bodyPr wrap="square">
            <a:spAutoFit/>
          </a:bodyPr>
          <a:lstStyle/>
          <a:p>
            <a:r>
              <a:rPr lang="en-GB" sz="2000" dirty="0">
                <a:latin typeface="Gill Sans MT" panose="020B0502020104020203" pitchFamily="34" charset="0"/>
              </a:rPr>
              <a:t>!= is not equal to</a:t>
            </a:r>
            <a:endParaRPr lang="en-GB" dirty="0">
              <a:latin typeface="Gill Sans MT" panose="020B0502020104020203" pitchFamily="34" charset="0"/>
            </a:endParaRPr>
          </a:p>
        </p:txBody>
      </p:sp>
      <p:cxnSp>
        <p:nvCxnSpPr>
          <p:cNvPr id="23" name="Straight Arrow Connector 22"/>
          <p:cNvCxnSpPr>
            <a:cxnSpLocks/>
          </p:cNvCxnSpPr>
          <p:nvPr/>
        </p:nvCxnSpPr>
        <p:spPr>
          <a:xfrm flipV="1">
            <a:off x="3222594" y="5673065"/>
            <a:ext cx="294359" cy="550182"/>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04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Spatializing the model</a:t>
            </a:r>
          </a:p>
        </p:txBody>
      </p:sp>
      <p:sp>
        <p:nvSpPr>
          <p:cNvPr id="3" name="Content Placeholder 2"/>
          <p:cNvSpPr>
            <a:spLocks noGrp="1"/>
          </p:cNvSpPr>
          <p:nvPr>
            <p:ph idx="1"/>
          </p:nvPr>
        </p:nvSpPr>
        <p:spPr/>
        <p:txBody>
          <a:bodyPr/>
          <a:lstStyle/>
          <a:p>
            <a:r>
              <a:rPr lang="en-GB" dirty="0"/>
              <a:t>We need to know how different components of the model link together:</a:t>
            </a:r>
          </a:p>
          <a:p>
            <a:r>
              <a:rPr lang="en-GB" b="1" dirty="0">
                <a:solidFill>
                  <a:srgbClr val="33CCFF"/>
                </a:solidFill>
              </a:rPr>
              <a:t>Overland flow </a:t>
            </a:r>
            <a:r>
              <a:rPr lang="en-GB" dirty="0"/>
              <a:t>from upslope becomes </a:t>
            </a:r>
            <a:r>
              <a:rPr lang="en-GB" dirty="0" err="1"/>
              <a:t>runon</a:t>
            </a:r>
            <a:r>
              <a:rPr lang="en-GB" dirty="0"/>
              <a:t> at the next point downslope</a:t>
            </a:r>
          </a:p>
          <a:p>
            <a:r>
              <a:rPr lang="en-GB" b="1" dirty="0">
                <a:solidFill>
                  <a:schemeClr val="accent5">
                    <a:lumMod val="75000"/>
                  </a:schemeClr>
                </a:solidFill>
              </a:rPr>
              <a:t>Subsurface flow </a:t>
            </a:r>
            <a:r>
              <a:rPr lang="en-GB" dirty="0"/>
              <a:t>from upslope becomes subsurface inflow at the next point downslope </a:t>
            </a:r>
          </a:p>
        </p:txBody>
      </p:sp>
      <p:pic>
        <p:nvPicPr>
          <p:cNvPr id="4" name="Picture 3">
            <a:extLst>
              <a:ext uri="{FF2B5EF4-FFF2-40B4-BE49-F238E27FC236}">
                <a16:creationId xmlns:a16="http://schemas.microsoft.com/office/drawing/2014/main" id="{8355033F-142E-49C7-8CE2-933C3D9C88D8}"/>
              </a:ext>
            </a:extLst>
          </p:cNvPr>
          <p:cNvPicPr>
            <a:picLocks noChangeAspect="1"/>
          </p:cNvPicPr>
          <p:nvPr/>
        </p:nvPicPr>
        <p:blipFill>
          <a:blip r:embed="rId2"/>
          <a:stretch>
            <a:fillRect/>
          </a:stretch>
        </p:blipFill>
        <p:spPr>
          <a:xfrm>
            <a:off x="1596657" y="4345154"/>
            <a:ext cx="1507484" cy="972570"/>
          </a:xfrm>
          <a:prstGeom prst="rect">
            <a:avLst/>
          </a:prstGeom>
        </p:spPr>
      </p:pic>
      <p:pic>
        <p:nvPicPr>
          <p:cNvPr id="6" name="Picture 5">
            <a:extLst>
              <a:ext uri="{FF2B5EF4-FFF2-40B4-BE49-F238E27FC236}">
                <a16:creationId xmlns:a16="http://schemas.microsoft.com/office/drawing/2014/main" id="{47BBB026-EDBD-4239-945E-02BD9938C5AC}"/>
              </a:ext>
            </a:extLst>
          </p:cNvPr>
          <p:cNvPicPr>
            <a:picLocks noChangeAspect="1"/>
          </p:cNvPicPr>
          <p:nvPr/>
        </p:nvPicPr>
        <p:blipFill>
          <a:blip r:embed="rId2"/>
          <a:stretch>
            <a:fillRect/>
          </a:stretch>
        </p:blipFill>
        <p:spPr>
          <a:xfrm>
            <a:off x="3818258" y="4781640"/>
            <a:ext cx="1507484" cy="972570"/>
          </a:xfrm>
          <a:prstGeom prst="rect">
            <a:avLst/>
          </a:prstGeom>
        </p:spPr>
      </p:pic>
      <p:pic>
        <p:nvPicPr>
          <p:cNvPr id="7" name="Picture 6">
            <a:extLst>
              <a:ext uri="{FF2B5EF4-FFF2-40B4-BE49-F238E27FC236}">
                <a16:creationId xmlns:a16="http://schemas.microsoft.com/office/drawing/2014/main" id="{9BA89AAF-574B-4463-AED8-DFC6A00C89E4}"/>
              </a:ext>
            </a:extLst>
          </p:cNvPr>
          <p:cNvPicPr>
            <a:picLocks noChangeAspect="1"/>
          </p:cNvPicPr>
          <p:nvPr/>
        </p:nvPicPr>
        <p:blipFill>
          <a:blip r:embed="rId2"/>
          <a:stretch>
            <a:fillRect/>
          </a:stretch>
        </p:blipFill>
        <p:spPr>
          <a:xfrm>
            <a:off x="5930439" y="5198890"/>
            <a:ext cx="1507484" cy="972570"/>
          </a:xfrm>
          <a:prstGeom prst="rect">
            <a:avLst/>
          </a:prstGeom>
        </p:spPr>
      </p:pic>
      <p:cxnSp>
        <p:nvCxnSpPr>
          <p:cNvPr id="9" name="Straight Arrow Connector 8">
            <a:extLst>
              <a:ext uri="{FF2B5EF4-FFF2-40B4-BE49-F238E27FC236}">
                <a16:creationId xmlns:a16="http://schemas.microsoft.com/office/drawing/2014/main" id="{6AC61B1F-579D-415D-9B24-5AF7621C3C4B}"/>
              </a:ext>
            </a:extLst>
          </p:cNvPr>
          <p:cNvCxnSpPr>
            <a:cxnSpLocks/>
          </p:cNvCxnSpPr>
          <p:nvPr/>
        </p:nvCxnSpPr>
        <p:spPr>
          <a:xfrm>
            <a:off x="2565647" y="4350058"/>
            <a:ext cx="1651246" cy="443884"/>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268896-0671-49C8-BBBB-51C605F4ED25}"/>
              </a:ext>
            </a:extLst>
          </p:cNvPr>
          <p:cNvCxnSpPr>
            <a:cxnSpLocks/>
          </p:cNvCxnSpPr>
          <p:nvPr/>
        </p:nvCxnSpPr>
        <p:spPr>
          <a:xfrm>
            <a:off x="4972975" y="4884198"/>
            <a:ext cx="1651246" cy="443884"/>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B19DE6-5F1C-437C-A7B1-A54C4B8C5E3B}"/>
              </a:ext>
            </a:extLst>
          </p:cNvPr>
          <p:cNvCxnSpPr>
            <a:cxnSpLocks/>
          </p:cNvCxnSpPr>
          <p:nvPr/>
        </p:nvCxnSpPr>
        <p:spPr>
          <a:xfrm>
            <a:off x="6970451" y="5301448"/>
            <a:ext cx="904042" cy="184952"/>
          </a:xfrm>
          <a:prstGeom prst="straightConnector1">
            <a:avLst/>
          </a:prstGeom>
          <a:ln w="50800">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741343-66A1-472C-8B5A-832DFD2CA677}"/>
              </a:ext>
            </a:extLst>
          </p:cNvPr>
          <p:cNvCxnSpPr>
            <a:cxnSpLocks/>
          </p:cNvCxnSpPr>
          <p:nvPr/>
        </p:nvCxnSpPr>
        <p:spPr>
          <a:xfrm>
            <a:off x="2549371" y="4848687"/>
            <a:ext cx="1651246" cy="443884"/>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687DB-BE0A-4CEC-A5A0-2FA9E368CF87}"/>
              </a:ext>
            </a:extLst>
          </p:cNvPr>
          <p:cNvCxnSpPr>
            <a:cxnSpLocks/>
          </p:cNvCxnSpPr>
          <p:nvPr/>
        </p:nvCxnSpPr>
        <p:spPr>
          <a:xfrm>
            <a:off x="4956699" y="5382827"/>
            <a:ext cx="1651246" cy="443884"/>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901A70-C44F-4CA7-B37B-D8AD160B0BB3}"/>
              </a:ext>
            </a:extLst>
          </p:cNvPr>
          <p:cNvCxnSpPr>
            <a:cxnSpLocks/>
          </p:cNvCxnSpPr>
          <p:nvPr/>
        </p:nvCxnSpPr>
        <p:spPr>
          <a:xfrm>
            <a:off x="6954175" y="5800077"/>
            <a:ext cx="904042" cy="184952"/>
          </a:xfrm>
          <a:prstGeom prst="straightConnector1">
            <a:avLst/>
          </a:prstGeom>
          <a:ln w="50800">
            <a:solidFill>
              <a:schemeClr val="accent5">
                <a:lumMod val="75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34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0037D888-8C32-448F-BA25-4BCBD9A95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393" y="4604780"/>
            <a:ext cx="5536446" cy="144429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9D063043-A3F9-4011-B2DA-6E3AF8BAA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819" y="1728891"/>
            <a:ext cx="5147527" cy="2177283"/>
          </a:xfrm>
          <a:prstGeom prst="rect">
            <a:avLst/>
          </a:prstGeom>
        </p:spPr>
      </p:pic>
      <p:sp>
        <p:nvSpPr>
          <p:cNvPr id="2" name="Title 1"/>
          <p:cNvSpPr>
            <a:spLocks noGrp="1"/>
          </p:cNvSpPr>
          <p:nvPr>
            <p:ph type="title"/>
          </p:nvPr>
        </p:nvSpPr>
        <p:spPr/>
        <p:txBody>
          <a:bodyPr>
            <a:normAutofit fontScale="90000"/>
          </a:bodyPr>
          <a:lstStyle/>
          <a:p>
            <a:r>
              <a:rPr lang="en-GB" dirty="0"/>
              <a:t>Building a 1D Hillslope from </a:t>
            </a:r>
            <a:r>
              <a:rPr lang="en-GB" dirty="0" err="1"/>
              <a:t>leakyBuckets</a:t>
            </a:r>
            <a:endParaRPr lang="en-GB" dirty="0"/>
          </a:p>
        </p:txBody>
      </p:sp>
      <p:sp>
        <p:nvSpPr>
          <p:cNvPr id="3" name="Content Placeholder 2"/>
          <p:cNvSpPr>
            <a:spLocks noGrp="1"/>
          </p:cNvSpPr>
          <p:nvPr>
            <p:ph idx="1"/>
          </p:nvPr>
        </p:nvSpPr>
        <p:spPr>
          <a:xfrm>
            <a:off x="628650" y="2129629"/>
            <a:ext cx="4213316" cy="4047334"/>
          </a:xfrm>
        </p:spPr>
        <p:txBody>
          <a:bodyPr>
            <a:normAutofit lnSpcReduction="10000"/>
          </a:bodyPr>
          <a:lstStyle/>
          <a:p>
            <a:r>
              <a:rPr lang="en-GB" dirty="0"/>
              <a:t>simpleHillslope-1.py</a:t>
            </a:r>
          </a:p>
          <a:p>
            <a:r>
              <a:rPr lang="en-GB" dirty="0"/>
              <a:t>Initialize as three instances soil1, soil2, soil3 of the </a:t>
            </a:r>
            <a:r>
              <a:rPr lang="en-GB" dirty="0" err="1"/>
              <a:t>leakyBucket</a:t>
            </a:r>
            <a:r>
              <a:rPr lang="en-GB" dirty="0"/>
              <a:t> class </a:t>
            </a:r>
            <a:r>
              <a:rPr lang="en-GB" dirty="0">
                <a:sym typeface="Wingdings" panose="05000000000000000000" pitchFamily="2" charset="2"/>
              </a:rPr>
              <a:t></a:t>
            </a:r>
          </a:p>
          <a:p>
            <a:endParaRPr lang="en-GB" dirty="0">
              <a:sym typeface="Wingdings" panose="05000000000000000000" pitchFamily="2" charset="2"/>
            </a:endParaRPr>
          </a:p>
          <a:p>
            <a:r>
              <a:rPr lang="en-GB" dirty="0">
                <a:sym typeface="Wingdings" panose="05000000000000000000" pitchFamily="2" charset="2"/>
              </a:rPr>
              <a:t>In the main loop we </a:t>
            </a:r>
            <a:br>
              <a:rPr lang="en-GB" dirty="0">
                <a:sym typeface="Wingdings" panose="05000000000000000000" pitchFamily="2" charset="2"/>
              </a:rPr>
            </a:br>
            <a:r>
              <a:rPr lang="en-GB" dirty="0">
                <a:sym typeface="Wingdings" panose="05000000000000000000" pitchFamily="2" charset="2"/>
              </a:rPr>
              <a:t>need to link the different stores explicitly</a:t>
            </a:r>
          </a:p>
          <a:p>
            <a:r>
              <a:rPr lang="en-GB" dirty="0">
                <a:sym typeface="Wingdings" panose="05000000000000000000" pitchFamily="2" charset="2"/>
              </a:rPr>
              <a:t>This is fine for three </a:t>
            </a:r>
            <a:r>
              <a:rPr lang="en-GB" dirty="0" err="1">
                <a:sym typeface="Wingdings" panose="05000000000000000000" pitchFamily="2" charset="2"/>
              </a:rPr>
              <a:t>leakyBuckets</a:t>
            </a:r>
            <a:r>
              <a:rPr lang="en-GB" dirty="0">
                <a:sym typeface="Wingdings" panose="05000000000000000000" pitchFamily="2" charset="2"/>
              </a:rPr>
              <a:t>, but could </a:t>
            </a:r>
            <a:br>
              <a:rPr lang="en-GB" dirty="0">
                <a:sym typeface="Wingdings" panose="05000000000000000000" pitchFamily="2" charset="2"/>
              </a:rPr>
            </a:br>
            <a:r>
              <a:rPr lang="en-GB" dirty="0">
                <a:sym typeface="Wingdings" panose="05000000000000000000" pitchFamily="2" charset="2"/>
              </a:rPr>
              <a:t>get tiresome for long </a:t>
            </a:r>
            <a:br>
              <a:rPr lang="en-GB" dirty="0">
                <a:sym typeface="Wingdings" panose="05000000000000000000" pitchFamily="2" charset="2"/>
              </a:rPr>
            </a:br>
            <a:r>
              <a:rPr lang="en-GB" dirty="0">
                <a:sym typeface="Wingdings" panose="05000000000000000000" pitchFamily="2" charset="2"/>
              </a:rPr>
              <a:t>slopes!</a:t>
            </a:r>
          </a:p>
          <a:p>
            <a:pPr marL="0" indent="0">
              <a:buNone/>
            </a:pPr>
            <a:endParaRPr lang="en-GB" dirty="0">
              <a:sym typeface="Wingdings" panose="05000000000000000000" pitchFamily="2" charset="2"/>
            </a:endParaRPr>
          </a:p>
          <a:p>
            <a:pPr marL="0" indent="0">
              <a:buNone/>
            </a:pPr>
            <a:endParaRPr lang="en-GB" dirty="0"/>
          </a:p>
        </p:txBody>
      </p:sp>
      <p:cxnSp>
        <p:nvCxnSpPr>
          <p:cNvPr id="10" name="Straight Arrow Connector 9">
            <a:extLst>
              <a:ext uri="{FF2B5EF4-FFF2-40B4-BE49-F238E27FC236}">
                <a16:creationId xmlns:a16="http://schemas.microsoft.com/office/drawing/2014/main" id="{B0A2F0B3-A700-4E35-A68D-374C47AF10BE}"/>
              </a:ext>
            </a:extLst>
          </p:cNvPr>
          <p:cNvCxnSpPr>
            <a:cxnSpLocks/>
          </p:cNvCxnSpPr>
          <p:nvPr/>
        </p:nvCxnSpPr>
        <p:spPr>
          <a:xfrm>
            <a:off x="4572000" y="4376691"/>
            <a:ext cx="1882066" cy="656948"/>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897E6E-2D61-409F-9302-F3615B30E217}"/>
              </a:ext>
            </a:extLst>
          </p:cNvPr>
          <p:cNvCxnSpPr>
            <a:cxnSpLocks/>
          </p:cNvCxnSpPr>
          <p:nvPr/>
        </p:nvCxnSpPr>
        <p:spPr>
          <a:xfrm>
            <a:off x="4572000" y="4458069"/>
            <a:ext cx="2024109" cy="886288"/>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7678E1-9AD9-4A9D-B4AE-D10730D3BFD0}"/>
              </a:ext>
            </a:extLst>
          </p:cNvPr>
          <p:cNvCxnSpPr>
            <a:cxnSpLocks/>
          </p:cNvCxnSpPr>
          <p:nvPr/>
        </p:nvCxnSpPr>
        <p:spPr>
          <a:xfrm>
            <a:off x="4572000" y="4564602"/>
            <a:ext cx="1961965" cy="1143740"/>
          </a:xfrm>
          <a:prstGeom prst="straightConnector1">
            <a:avLst/>
          </a:prstGeom>
          <a:ln w="38100">
            <a:solidFill>
              <a:srgbClr val="FC1A02"/>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190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94B65CC1-656B-4872-9AFF-41D9AADC3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513" y="2681050"/>
            <a:ext cx="4961133" cy="1998871"/>
          </a:xfrm>
          <a:prstGeom prst="rect">
            <a:avLst/>
          </a:prstGeom>
        </p:spPr>
      </p:pic>
      <p:sp>
        <p:nvSpPr>
          <p:cNvPr id="2" name="Title 1"/>
          <p:cNvSpPr>
            <a:spLocks noGrp="1"/>
          </p:cNvSpPr>
          <p:nvPr>
            <p:ph type="title"/>
          </p:nvPr>
        </p:nvSpPr>
        <p:spPr/>
        <p:txBody>
          <a:bodyPr>
            <a:normAutofit fontScale="90000"/>
          </a:bodyPr>
          <a:lstStyle/>
          <a:p>
            <a:r>
              <a:rPr lang="en-GB" dirty="0"/>
              <a:t>Lists in Python: another 1D Hillslope of </a:t>
            </a:r>
            <a:r>
              <a:rPr lang="en-GB" dirty="0" err="1"/>
              <a:t>leakyBuckets</a:t>
            </a:r>
            <a:endParaRPr lang="en-GB" dirty="0"/>
          </a:p>
        </p:txBody>
      </p:sp>
      <p:sp>
        <p:nvSpPr>
          <p:cNvPr id="3" name="Content Placeholder 2"/>
          <p:cNvSpPr>
            <a:spLocks noGrp="1"/>
          </p:cNvSpPr>
          <p:nvPr>
            <p:ph idx="1"/>
          </p:nvPr>
        </p:nvSpPr>
        <p:spPr>
          <a:xfrm>
            <a:off x="628649" y="2129628"/>
            <a:ext cx="8158299" cy="4636932"/>
          </a:xfrm>
        </p:spPr>
        <p:txBody>
          <a:bodyPr>
            <a:normAutofit fontScale="92500" lnSpcReduction="10000"/>
          </a:bodyPr>
          <a:lstStyle/>
          <a:p>
            <a:r>
              <a:rPr lang="en-GB" sz="1800" dirty="0"/>
              <a:t>simpleHillslope-2.py (note the first part of the code duplicates simpleHillslope-1.py so we can test the two versions)</a:t>
            </a:r>
          </a:p>
          <a:p>
            <a:r>
              <a:rPr lang="en-GB" sz="1800" dirty="0"/>
              <a:t>Here we set up a “catena” of</a:t>
            </a:r>
            <a:br>
              <a:rPr lang="en-GB" sz="1800" dirty="0"/>
            </a:br>
            <a:r>
              <a:rPr lang="en-GB" sz="1800" dirty="0" err="1"/>
              <a:t>leakyBuckets</a:t>
            </a:r>
            <a:r>
              <a:rPr lang="en-GB" sz="1800" dirty="0"/>
              <a:t> using a list</a:t>
            </a:r>
          </a:p>
          <a:p>
            <a:r>
              <a:rPr lang="en-GB" sz="1800" dirty="0"/>
              <a:t>In Python a list can be made</a:t>
            </a:r>
            <a:br>
              <a:rPr lang="en-GB" sz="1800" dirty="0"/>
            </a:br>
            <a:r>
              <a:rPr lang="en-GB" sz="1800" dirty="0"/>
              <a:t>up of any sort of object,</a:t>
            </a:r>
            <a:br>
              <a:rPr lang="en-GB" sz="1800" dirty="0"/>
            </a:br>
            <a:r>
              <a:rPr lang="en-GB" sz="1800" dirty="0"/>
              <a:t>including classes, which makes</a:t>
            </a:r>
            <a:br>
              <a:rPr lang="en-GB" sz="1800" dirty="0"/>
            </a:br>
            <a:r>
              <a:rPr lang="en-GB" sz="1800" dirty="0"/>
              <a:t>them very flexible</a:t>
            </a:r>
          </a:p>
          <a:p>
            <a:r>
              <a:rPr lang="en-GB" sz="1400" b="1" dirty="0">
                <a:latin typeface="Courier New" panose="02070309020205020404" pitchFamily="49" charset="0"/>
                <a:cs typeface="Courier New" panose="02070309020205020404" pitchFamily="49" charset="0"/>
              </a:rPr>
              <a:t>catena []</a:t>
            </a:r>
            <a:r>
              <a:rPr lang="en-GB" sz="1800" dirty="0"/>
              <a:t> sets up an empty list</a:t>
            </a:r>
          </a:p>
          <a:p>
            <a:r>
              <a:rPr lang="en-GB" sz="1600" b="1" dirty="0" err="1">
                <a:latin typeface="Courier New" panose="02070309020205020404" pitchFamily="49" charset="0"/>
                <a:cs typeface="Courier New" panose="02070309020205020404" pitchFamily="49" charset="0"/>
              </a:rPr>
              <a:t>catena.append</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leakyBucket</a:t>
            </a:r>
            <a:r>
              <a:rPr lang="en-GB" sz="1600" b="1" dirty="0">
                <a:latin typeface="Courier New" panose="02070309020205020404" pitchFamily="49" charset="0"/>
                <a:cs typeface="Courier New" panose="02070309020205020404" pitchFamily="49" charset="0"/>
              </a:rPr>
              <a:t> (…))</a:t>
            </a:r>
            <a:r>
              <a:rPr lang="en-GB" sz="1800" dirty="0"/>
              <a:t> adds an instance of the </a:t>
            </a:r>
            <a:r>
              <a:rPr lang="en-GB" sz="1800" dirty="0" err="1"/>
              <a:t>leakyBucket</a:t>
            </a:r>
            <a:r>
              <a:rPr lang="en-GB" sz="1800" dirty="0"/>
              <a:t> class to the list (so we do this three times for each of the stores)</a:t>
            </a:r>
          </a:p>
          <a:p>
            <a:r>
              <a:rPr lang="en-GB" sz="1800" dirty="0"/>
              <a:t>I’ve added a list of upslope cells</a:t>
            </a:r>
            <a:br>
              <a:rPr lang="en-GB" sz="1800" dirty="0"/>
            </a:br>
            <a:r>
              <a:rPr lang="en-GB" sz="1800" dirty="0"/>
              <a:t>to the </a:t>
            </a:r>
            <a:r>
              <a:rPr lang="en-GB" sz="1600" b="1" dirty="0" err="1">
                <a:latin typeface="Courier New" panose="02070309020205020404" pitchFamily="49" charset="0"/>
                <a:cs typeface="Courier New" panose="02070309020205020404" pitchFamily="49" charset="0"/>
              </a:rPr>
              <a:t>leakyBucket</a:t>
            </a:r>
            <a:r>
              <a:rPr lang="en-GB" sz="1800" b="1" dirty="0"/>
              <a:t> </a:t>
            </a:r>
            <a:r>
              <a:rPr lang="en-GB" sz="1800" dirty="0"/>
              <a:t>class so we can </a:t>
            </a:r>
            <a:br>
              <a:rPr lang="en-GB" sz="1800" dirty="0"/>
            </a:br>
            <a:r>
              <a:rPr lang="en-GB" sz="1800" dirty="0"/>
              <a:t>tell the class where the inflow</a:t>
            </a:r>
            <a:br>
              <a:rPr lang="en-GB" sz="1800" dirty="0"/>
            </a:br>
            <a:r>
              <a:rPr lang="en-GB" sz="1800" dirty="0"/>
              <a:t>come from so </a:t>
            </a:r>
            <a:r>
              <a:rPr lang="en-GB" sz="1600" b="1" dirty="0">
                <a:latin typeface="Courier New" panose="02070309020205020404" pitchFamily="49" charset="0"/>
                <a:cs typeface="Courier New" panose="02070309020205020404" pitchFamily="49" charset="0"/>
              </a:rPr>
              <a:t>catena [1].</a:t>
            </a:r>
            <a:r>
              <a:rPr lang="en-GB" sz="1600" b="1" dirty="0" err="1">
                <a:latin typeface="Courier New" panose="02070309020205020404" pitchFamily="49" charset="0"/>
                <a:cs typeface="Courier New" panose="02070309020205020404" pitchFamily="49" charset="0"/>
              </a:rPr>
              <a:t>upslopeCells.append</a:t>
            </a:r>
            <a:r>
              <a:rPr lang="en-GB" sz="1600" b="1" dirty="0">
                <a:latin typeface="Courier New" panose="02070309020205020404" pitchFamily="49" charset="0"/>
                <a:cs typeface="Courier New" panose="02070309020205020404" pitchFamily="49" charset="0"/>
              </a:rPr>
              <a:t> (0)</a:t>
            </a:r>
            <a:r>
              <a:rPr lang="en-GB" sz="1800" dirty="0"/>
              <a:t> tells instance 1 that instance 0 is upslope of it. (Note the flexibility of a class in what it contains.)</a:t>
            </a:r>
          </a:p>
        </p:txBody>
      </p:sp>
      <p:pic>
        <p:nvPicPr>
          <p:cNvPr id="9" name="Picture 8">
            <a:extLst>
              <a:ext uri="{FF2B5EF4-FFF2-40B4-BE49-F238E27FC236}">
                <a16:creationId xmlns:a16="http://schemas.microsoft.com/office/drawing/2014/main" id="{073E2E76-4CA6-49AC-B8F7-89B866BB6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216" y="5497222"/>
            <a:ext cx="4366638" cy="373412"/>
          </a:xfrm>
          <a:prstGeom prst="rect">
            <a:avLst/>
          </a:prstGeom>
        </p:spPr>
      </p:pic>
    </p:spTree>
    <p:extLst>
      <p:ext uri="{BB962C8B-B14F-4D97-AF65-F5344CB8AC3E}">
        <p14:creationId xmlns:p14="http://schemas.microsoft.com/office/powerpoint/2010/main" val="9690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8789-E5B1-4551-8D78-4BC7161923EA}"/>
              </a:ext>
            </a:extLst>
          </p:cNvPr>
          <p:cNvSpPr>
            <a:spLocks noGrp="1"/>
          </p:cNvSpPr>
          <p:nvPr>
            <p:ph type="title"/>
          </p:nvPr>
        </p:nvSpPr>
        <p:spPr/>
        <p:txBody>
          <a:bodyPr/>
          <a:lstStyle/>
          <a:p>
            <a:r>
              <a:rPr lang="en-GB" dirty="0"/>
              <a:t>Application to Durham Data</a:t>
            </a:r>
          </a:p>
        </p:txBody>
      </p:sp>
      <p:sp>
        <p:nvSpPr>
          <p:cNvPr id="3" name="Content Placeholder 2">
            <a:extLst>
              <a:ext uri="{FF2B5EF4-FFF2-40B4-BE49-F238E27FC236}">
                <a16:creationId xmlns:a16="http://schemas.microsoft.com/office/drawing/2014/main" id="{F5AB568E-22BD-4D04-9159-F77182F08B8B}"/>
              </a:ext>
            </a:extLst>
          </p:cNvPr>
          <p:cNvSpPr>
            <a:spLocks noGrp="1"/>
          </p:cNvSpPr>
          <p:nvPr>
            <p:ph idx="1"/>
          </p:nvPr>
        </p:nvSpPr>
        <p:spPr/>
        <p:txBody>
          <a:bodyPr/>
          <a:lstStyle/>
          <a:p>
            <a:r>
              <a:rPr lang="en-GB" dirty="0"/>
              <a:t>Combine your knowledge of reading data from yesterday with the model produced so far</a:t>
            </a:r>
          </a:p>
          <a:p>
            <a:r>
              <a:rPr lang="en-GB" dirty="0"/>
              <a:t>Run the model for any 5-year period of the rainfall data and calculate the total rainfall and total runoff each year</a:t>
            </a:r>
          </a:p>
          <a:p>
            <a:endParaRPr lang="en-GB" dirty="0"/>
          </a:p>
          <a:p>
            <a:r>
              <a:rPr lang="en-GB" dirty="0"/>
              <a:t>Think about what the potential limitations are of this approach</a:t>
            </a:r>
          </a:p>
        </p:txBody>
      </p:sp>
    </p:spTree>
    <p:extLst>
      <p:ext uri="{BB962C8B-B14F-4D97-AF65-F5344CB8AC3E}">
        <p14:creationId xmlns:p14="http://schemas.microsoft.com/office/powerpoint/2010/main" val="297745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Extending the list approach</a:t>
            </a:r>
          </a:p>
        </p:txBody>
      </p:sp>
      <p:sp>
        <p:nvSpPr>
          <p:cNvPr id="3" name="Content Placeholder 2"/>
          <p:cNvSpPr>
            <a:spLocks noGrp="1"/>
          </p:cNvSpPr>
          <p:nvPr>
            <p:ph idx="1"/>
          </p:nvPr>
        </p:nvSpPr>
        <p:spPr/>
        <p:txBody>
          <a:bodyPr/>
          <a:lstStyle/>
          <a:p>
            <a:r>
              <a:rPr lang="en-GB" dirty="0"/>
              <a:t>Write a version called simpleHillslope-3.py that has 50 </a:t>
            </a:r>
            <a:r>
              <a:rPr lang="en-GB" dirty="0" err="1"/>
              <a:t>leakyBucket</a:t>
            </a:r>
            <a:r>
              <a:rPr lang="en-GB" dirty="0"/>
              <a:t> stores along the catena</a:t>
            </a:r>
          </a:p>
          <a:p>
            <a:r>
              <a:rPr lang="en-GB" dirty="0"/>
              <a:t>Generalize it to have any number of </a:t>
            </a:r>
            <a:r>
              <a:rPr lang="en-GB" dirty="0" err="1"/>
              <a:t>leakyBucket</a:t>
            </a:r>
            <a:r>
              <a:rPr lang="en-GB" dirty="0"/>
              <a:t> stores </a:t>
            </a:r>
          </a:p>
        </p:txBody>
      </p:sp>
    </p:spTree>
    <p:extLst>
      <p:ext uri="{BB962C8B-B14F-4D97-AF65-F5344CB8AC3E}">
        <p14:creationId xmlns:p14="http://schemas.microsoft.com/office/powerpoint/2010/main" val="3496246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9FCC-00F2-4234-949D-7054128F443C}"/>
              </a:ext>
            </a:extLst>
          </p:cNvPr>
          <p:cNvSpPr>
            <a:spLocks noGrp="1"/>
          </p:cNvSpPr>
          <p:nvPr>
            <p:ph type="title"/>
          </p:nvPr>
        </p:nvSpPr>
        <p:spPr/>
        <p:txBody>
          <a:bodyPr/>
          <a:lstStyle/>
          <a:p>
            <a:r>
              <a:rPr lang="en-GB" dirty="0"/>
              <a:t>Final thoughts</a:t>
            </a:r>
          </a:p>
        </p:txBody>
      </p:sp>
      <p:sp>
        <p:nvSpPr>
          <p:cNvPr id="3" name="Content Placeholder 2">
            <a:extLst>
              <a:ext uri="{FF2B5EF4-FFF2-40B4-BE49-F238E27FC236}">
                <a16:creationId xmlns:a16="http://schemas.microsoft.com/office/drawing/2014/main" id="{EF1704B9-96AE-4536-99C8-485B2E04A87F}"/>
              </a:ext>
            </a:extLst>
          </p:cNvPr>
          <p:cNvSpPr>
            <a:spLocks noGrp="1"/>
          </p:cNvSpPr>
          <p:nvPr>
            <p:ph idx="1"/>
          </p:nvPr>
        </p:nvSpPr>
        <p:spPr>
          <a:xfrm>
            <a:off x="685346" y="1732450"/>
            <a:ext cx="7765322" cy="4544063"/>
          </a:xfrm>
        </p:spPr>
        <p:txBody>
          <a:bodyPr>
            <a:normAutofit lnSpcReduction="10000"/>
          </a:bodyPr>
          <a:lstStyle/>
          <a:p>
            <a:r>
              <a:rPr lang="en-GB" dirty="0"/>
              <a:t>You’ve all been doing modelling for a long time!!</a:t>
            </a:r>
          </a:p>
          <a:p>
            <a:r>
              <a:rPr lang="en-GB" dirty="0"/>
              <a:t>Start simple and build up the complexity (think Ockham)</a:t>
            </a:r>
          </a:p>
          <a:p>
            <a:r>
              <a:rPr lang="en-GB" dirty="0"/>
              <a:t>… or Keep It Simple (and) Stupid!</a:t>
            </a:r>
          </a:p>
          <a:p>
            <a:r>
              <a:rPr lang="en-GB" dirty="0"/>
              <a:t>Building a numerical model forces you to conceptualize what you (think you) know about your system</a:t>
            </a:r>
          </a:p>
          <a:p>
            <a:r>
              <a:rPr lang="en-GB" dirty="0"/>
              <a:t>It allows you to think about what you might need to measure in the field or lab (either for model inputs or for data to test the model)</a:t>
            </a:r>
          </a:p>
          <a:p>
            <a:r>
              <a:rPr lang="en-GB" dirty="0"/>
              <a:t>It allows you to test whether the conceptualization of the model is consistent with observations (but remember that either your model or your data [which are models] or both could be wrong!)</a:t>
            </a:r>
          </a:p>
          <a:p>
            <a:r>
              <a:rPr lang="en-GB" dirty="0"/>
              <a:t>Developing general skills for organization and logic</a:t>
            </a:r>
          </a:p>
        </p:txBody>
      </p:sp>
    </p:spTree>
    <p:extLst>
      <p:ext uri="{BB962C8B-B14F-4D97-AF65-F5344CB8AC3E}">
        <p14:creationId xmlns:p14="http://schemas.microsoft.com/office/powerpoint/2010/main" val="730261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Python basics</a:t>
            </a:r>
            <a:br>
              <a:rPr lang="en-GB" dirty="0"/>
            </a:br>
            <a:r>
              <a:rPr lang="en-GB" sz="3200" dirty="0"/>
              <a:t>(A very short reference)</a:t>
            </a:r>
            <a:endParaRPr lang="en-GB" dirty="0"/>
          </a:p>
        </p:txBody>
      </p:sp>
    </p:spTree>
    <p:extLst>
      <p:ext uri="{BB962C8B-B14F-4D97-AF65-F5344CB8AC3E}">
        <p14:creationId xmlns:p14="http://schemas.microsoft.com/office/powerpoint/2010/main" val="316791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Building a Hydrological Model</a:t>
            </a:r>
          </a:p>
        </p:txBody>
      </p:sp>
      <p:sp>
        <p:nvSpPr>
          <p:cNvPr id="3" name="Content Placeholder 2"/>
          <p:cNvSpPr>
            <a:spLocks noGrp="1"/>
          </p:cNvSpPr>
          <p:nvPr>
            <p:ph idx="1"/>
          </p:nvPr>
        </p:nvSpPr>
        <p:spPr>
          <a:xfrm>
            <a:off x="628650" y="2129629"/>
            <a:ext cx="5405067" cy="2539002"/>
          </a:xfrm>
        </p:spPr>
        <p:txBody>
          <a:bodyPr>
            <a:normAutofit fontScale="77500" lnSpcReduction="20000"/>
          </a:bodyPr>
          <a:lstStyle/>
          <a:p>
            <a:r>
              <a:rPr lang="en-GB" dirty="0"/>
              <a:t>Start with a 0D version </a:t>
            </a:r>
          </a:p>
          <a:p>
            <a:r>
              <a:rPr lang="en-GB" dirty="0"/>
              <a:t>Soil simplified as a leaky bucket (with a leaky lid)</a:t>
            </a:r>
          </a:p>
          <a:p>
            <a:r>
              <a:rPr lang="en-GB" dirty="0"/>
              <a:t>If the lid can’t let in enough water, </a:t>
            </a:r>
            <a:r>
              <a:rPr lang="en-GB" dirty="0" err="1"/>
              <a:t>Hortonian</a:t>
            </a:r>
            <a:r>
              <a:rPr lang="en-GB" dirty="0"/>
              <a:t> runoff (overland flow) occurs</a:t>
            </a:r>
          </a:p>
          <a:p>
            <a:r>
              <a:rPr lang="en-GB" dirty="0"/>
              <a:t>As the bucket fills, it starts to drain sideways or downwards increasingly quickly</a:t>
            </a:r>
          </a:p>
          <a:p>
            <a:r>
              <a:rPr lang="en-GB" dirty="0"/>
              <a:t>Once it’s full to the top, saturation overland flow occurs</a:t>
            </a:r>
          </a:p>
          <a:p>
            <a:r>
              <a:rPr lang="en-GB" dirty="0"/>
              <a:t>Much simpler than solving the Richards equation!</a:t>
            </a:r>
          </a:p>
        </p:txBody>
      </p:sp>
      <p:pic>
        <p:nvPicPr>
          <p:cNvPr id="4" name="event start.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10935" y="4587806"/>
            <a:ext cx="2699841" cy="202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and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6109" y="2974043"/>
            <a:ext cx="2543565" cy="169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8"/>
          <a:stretch>
            <a:fillRect/>
          </a:stretch>
        </p:blipFill>
        <p:spPr>
          <a:xfrm>
            <a:off x="6426109" y="4824548"/>
            <a:ext cx="2574798" cy="1661160"/>
          </a:xfrm>
          <a:prstGeom prst="rect">
            <a:avLst/>
          </a:prstGeom>
        </p:spPr>
      </p:pic>
      <p:pic>
        <p:nvPicPr>
          <p:cNvPr id="8" name="Picture 14" descr="C:\Users\rzxt39\AppData\Local\Microsoft\Windows\Temporary Internet Files\Content.IE5\75NNHNFG\MM900172539[1].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916711" y="1757861"/>
            <a:ext cx="1660571" cy="131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onding and flow.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292964" y="4678306"/>
            <a:ext cx="2592280" cy="194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327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4"/>
                </p:tgtEl>
              </p:cMediaNode>
            </p:video>
            <p:video>
              <p:cMediaNode vol="25610">
                <p:cTn id="13"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HelloWorld</a:t>
            </a:r>
          </a:p>
        </p:txBody>
      </p:sp>
      <p:sp>
        <p:nvSpPr>
          <p:cNvPr id="3" name="Content Placeholder 2"/>
          <p:cNvSpPr>
            <a:spLocks noGrp="1"/>
          </p:cNvSpPr>
          <p:nvPr>
            <p:ph idx="1"/>
          </p:nvPr>
        </p:nvSpPr>
        <p:spPr>
          <a:xfrm>
            <a:off x="628650" y="2129629"/>
            <a:ext cx="3760470" cy="4047334"/>
          </a:xfrm>
        </p:spPr>
        <p:txBody>
          <a:bodyPr>
            <a:normAutofit/>
          </a:bodyPr>
          <a:lstStyle/>
          <a:p>
            <a:r>
              <a:rPr lang="en-GB" dirty="0"/>
              <a:t>print (‘Hello World’)</a:t>
            </a:r>
          </a:p>
          <a:p>
            <a:endParaRPr lang="en-GB" dirty="0"/>
          </a:p>
          <a:p>
            <a:r>
              <a:rPr lang="en-GB" dirty="0"/>
              <a:t>Also use for simple maths:</a:t>
            </a:r>
          </a:p>
          <a:p>
            <a:endParaRPr lang="en-GB" dirty="0"/>
          </a:p>
          <a:p>
            <a:r>
              <a:rPr lang="en-GB" dirty="0"/>
              <a:t>print (2 + 2)</a:t>
            </a:r>
          </a:p>
          <a:p>
            <a:endParaRPr lang="en-GB" dirty="0"/>
          </a:p>
          <a:p>
            <a:r>
              <a:rPr lang="en-GB" dirty="0"/>
              <a:t>In the console, you can type:</a:t>
            </a:r>
          </a:p>
          <a:p>
            <a:endParaRPr lang="en-GB" dirty="0"/>
          </a:p>
          <a:p>
            <a:r>
              <a:rPr lang="en-GB" dirty="0"/>
              <a:t>2 + 2</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849" y="1975816"/>
            <a:ext cx="4638480" cy="4221587"/>
          </a:xfrm>
          <a:prstGeom prst="rect">
            <a:avLst/>
          </a:prstGeom>
        </p:spPr>
      </p:pic>
    </p:spTree>
    <p:extLst>
      <p:ext uri="{BB962C8B-B14F-4D97-AF65-F5344CB8AC3E}">
        <p14:creationId xmlns:p14="http://schemas.microsoft.com/office/powerpoint/2010/main" val="363166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Python Basics</a:t>
            </a:r>
          </a:p>
        </p:txBody>
      </p:sp>
      <p:sp>
        <p:nvSpPr>
          <p:cNvPr id="3" name="Content Placeholder 2"/>
          <p:cNvSpPr>
            <a:spLocks noGrp="1"/>
          </p:cNvSpPr>
          <p:nvPr>
            <p:ph idx="1"/>
          </p:nvPr>
        </p:nvSpPr>
        <p:spPr>
          <a:xfrm>
            <a:off x="628650" y="2129628"/>
            <a:ext cx="7886700" cy="4580453"/>
          </a:xfrm>
        </p:spPr>
        <p:txBody>
          <a:bodyPr>
            <a:normAutofit fontScale="70000" lnSpcReduction="20000"/>
          </a:bodyPr>
          <a:lstStyle/>
          <a:p>
            <a:r>
              <a:rPr lang="en-GB" dirty="0"/>
              <a:t>Assign a value to a variable:</a:t>
            </a:r>
          </a:p>
          <a:p>
            <a:pPr lvl="1"/>
            <a:r>
              <a:rPr lang="en-GB" sz="1900" b="1" dirty="0">
                <a:latin typeface="Courier New" panose="02070309020205020404" pitchFamily="49" charset="0"/>
                <a:cs typeface="Courier New" panose="02070309020205020404" pitchFamily="49" charset="0"/>
              </a:rPr>
              <a:t>a = 1</a:t>
            </a:r>
          </a:p>
          <a:p>
            <a:r>
              <a:rPr lang="en-GB" dirty="0"/>
              <a:t>Assign values to a list:</a:t>
            </a:r>
          </a:p>
          <a:p>
            <a:pPr lvl="1"/>
            <a:r>
              <a:rPr lang="en-GB" sz="1900" b="1" dirty="0">
                <a:latin typeface="Courier New" panose="02070309020205020404" pitchFamily="49" charset="0"/>
                <a:cs typeface="Courier New" panose="02070309020205020404" pitchFamily="49" charset="0"/>
              </a:rPr>
              <a:t>b = [1., 2, 5., 7., 1.5e2]</a:t>
            </a:r>
          </a:p>
          <a:p>
            <a:r>
              <a:rPr lang="en-GB" dirty="0"/>
              <a:t>Note Python sets the type of the variable on the fly, and that a list can have mixed types as in this example</a:t>
            </a:r>
          </a:p>
          <a:p>
            <a:r>
              <a:rPr lang="en-GB" dirty="0"/>
              <a:t>To reference elements of a list use square brackets.  The first element is always referenced as zero:</a:t>
            </a:r>
          </a:p>
          <a:p>
            <a:pPr lvl="1"/>
            <a:r>
              <a:rPr lang="en-GB" sz="1900" b="1" dirty="0">
                <a:latin typeface="Courier New" panose="02070309020205020404" pitchFamily="49" charset="0"/>
                <a:cs typeface="Courier New" panose="02070309020205020404" pitchFamily="49" charset="0"/>
              </a:rPr>
              <a:t>b [0]</a:t>
            </a:r>
          </a:p>
          <a:p>
            <a:r>
              <a:rPr lang="en-GB" dirty="0"/>
              <a:t>Or you can return a series of values (called slicing):</a:t>
            </a:r>
          </a:p>
          <a:p>
            <a:pPr lvl="1"/>
            <a:r>
              <a:rPr lang="en-GB" sz="1900" b="1" dirty="0">
                <a:latin typeface="Courier New" panose="02070309020205020404" pitchFamily="49" charset="0"/>
                <a:cs typeface="Courier New" panose="02070309020205020404" pitchFamily="49" charset="0"/>
              </a:rPr>
              <a:t>b [0:2]</a:t>
            </a:r>
          </a:p>
          <a:p>
            <a:r>
              <a:rPr lang="en-GB" dirty="0"/>
              <a:t>A slice goes to the last but one of the upper limit (check what the above expression does).  Negative numbers count back from the end of the list.  Try the following three:</a:t>
            </a:r>
          </a:p>
          <a:p>
            <a:pPr lvl="1"/>
            <a:r>
              <a:rPr lang="en-GB" sz="1900" b="1" dirty="0">
                <a:latin typeface="Courier New" panose="02070309020205020404" pitchFamily="49" charset="0"/>
                <a:cs typeface="Courier New" panose="02070309020205020404" pitchFamily="49" charset="0"/>
              </a:rPr>
              <a:t>b [-1]</a:t>
            </a:r>
          </a:p>
          <a:p>
            <a:pPr lvl="1"/>
            <a:r>
              <a:rPr lang="en-GB" sz="1900" b="1" dirty="0">
                <a:latin typeface="Courier New" panose="02070309020205020404" pitchFamily="49" charset="0"/>
                <a:cs typeface="Courier New" panose="02070309020205020404" pitchFamily="49" charset="0"/>
              </a:rPr>
              <a:t>b [2: -1]</a:t>
            </a:r>
          </a:p>
          <a:p>
            <a:pPr lvl="1"/>
            <a:r>
              <a:rPr lang="en-GB" sz="1900" b="1" dirty="0">
                <a:latin typeface="Courier New" panose="02070309020205020404" pitchFamily="49" charset="0"/>
                <a:cs typeface="Courier New" panose="02070309020205020404" pitchFamily="49" charset="0"/>
              </a:rPr>
              <a:t>b [2: ]</a:t>
            </a:r>
          </a:p>
        </p:txBody>
      </p:sp>
    </p:spTree>
    <p:extLst>
      <p:ext uri="{BB962C8B-B14F-4D97-AF65-F5344CB8AC3E}">
        <p14:creationId xmlns:p14="http://schemas.microsoft.com/office/powerpoint/2010/main" val="1355724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(more) Python Basics</a:t>
            </a:r>
          </a:p>
        </p:txBody>
      </p:sp>
      <p:sp>
        <p:nvSpPr>
          <p:cNvPr id="3" name="Content Placeholder 2"/>
          <p:cNvSpPr>
            <a:spLocks noGrp="1"/>
          </p:cNvSpPr>
          <p:nvPr>
            <p:ph idx="1"/>
          </p:nvPr>
        </p:nvSpPr>
        <p:spPr>
          <a:xfrm>
            <a:off x="685346" y="1732450"/>
            <a:ext cx="7765322" cy="4548034"/>
          </a:xfrm>
        </p:spPr>
        <p:txBody>
          <a:bodyPr>
            <a:normAutofit fontScale="92500" lnSpcReduction="10000"/>
          </a:bodyPr>
          <a:lstStyle/>
          <a:p>
            <a:r>
              <a:rPr lang="en-GB" dirty="0"/>
              <a:t>Set up a list with lots of identical values:</a:t>
            </a:r>
          </a:p>
          <a:p>
            <a:pPr lvl="1"/>
            <a:r>
              <a:rPr lang="en-GB" sz="1900" b="1" dirty="0" err="1">
                <a:latin typeface="Courier New" panose="02070309020205020404" pitchFamily="49" charset="0"/>
                <a:cs typeface="Courier New" panose="02070309020205020404" pitchFamily="49" charset="0"/>
              </a:rPr>
              <a:t>i</a:t>
            </a:r>
            <a:r>
              <a:rPr lang="en-GB" sz="1900" b="1" dirty="0">
                <a:latin typeface="Courier New" panose="02070309020205020404" pitchFamily="49" charset="0"/>
                <a:cs typeface="Courier New" panose="02070309020205020404" pitchFamily="49" charset="0"/>
              </a:rPr>
              <a:t> = [0] * 1000</a:t>
            </a:r>
          </a:p>
          <a:p>
            <a:r>
              <a:rPr lang="en-GB" dirty="0"/>
              <a:t>Set up a 2D list:</a:t>
            </a:r>
          </a:p>
          <a:p>
            <a:pPr lvl="1"/>
            <a:r>
              <a:rPr lang="en-GB" sz="1900" b="1" dirty="0">
                <a:latin typeface="Courier New" panose="02070309020205020404" pitchFamily="49" charset="0"/>
                <a:cs typeface="Courier New" panose="02070309020205020404" pitchFamily="49" charset="0"/>
              </a:rPr>
              <a:t>j = [[1, 2, 3, 4], [5, 6, 7, 8], [9, 8, 7, 6]]</a:t>
            </a:r>
          </a:p>
          <a:p>
            <a:r>
              <a:rPr lang="en-GB" dirty="0"/>
              <a:t>And reference values from it:</a:t>
            </a:r>
          </a:p>
          <a:p>
            <a:pPr lvl="1"/>
            <a:r>
              <a:rPr lang="en-GB" sz="1900" b="1" dirty="0">
                <a:latin typeface="Courier New" panose="02070309020205020404" pitchFamily="49" charset="0"/>
                <a:cs typeface="Courier New" panose="02070309020205020404" pitchFamily="49" charset="0"/>
              </a:rPr>
              <a:t>j [2][3]</a:t>
            </a:r>
          </a:p>
          <a:p>
            <a:r>
              <a:rPr lang="en-GB" dirty="0"/>
              <a:t>Note that a 2D list in Python doesn’t have to be rectangular</a:t>
            </a:r>
          </a:p>
          <a:p>
            <a:r>
              <a:rPr lang="en-GB" dirty="0"/>
              <a:t>We can define 3D lists but depending on the purpose there may be better ways of achieving our purpose! (See </a:t>
            </a:r>
            <a:r>
              <a:rPr lang="en-GB" dirty="0" err="1"/>
              <a:t>NumPy</a:t>
            </a:r>
            <a:r>
              <a:rPr lang="en-GB" dirty="0"/>
              <a:t> later.)</a:t>
            </a:r>
          </a:p>
          <a:p>
            <a:r>
              <a:rPr lang="en-GB" dirty="0"/>
              <a:t>It’s also possible to set up an empty list and add things to it later:</a:t>
            </a:r>
          </a:p>
          <a:p>
            <a:pPr lvl="1"/>
            <a:r>
              <a:rPr lang="en-GB" sz="1900" b="1" dirty="0">
                <a:latin typeface="Courier New" panose="02070309020205020404" pitchFamily="49" charset="0"/>
                <a:cs typeface="Courier New" panose="02070309020205020404" pitchFamily="49" charset="0"/>
              </a:rPr>
              <a:t>k = []</a:t>
            </a:r>
          </a:p>
          <a:p>
            <a:pPr lvl="1"/>
            <a:r>
              <a:rPr lang="en-GB" sz="1900" b="1" dirty="0" err="1">
                <a:latin typeface="Courier New" panose="02070309020205020404" pitchFamily="49" charset="0"/>
                <a:cs typeface="Courier New" panose="02070309020205020404" pitchFamily="49" charset="0"/>
              </a:rPr>
              <a:t>k.append</a:t>
            </a:r>
            <a:r>
              <a:rPr lang="en-GB" sz="1900" b="1" dirty="0">
                <a:latin typeface="Courier New" panose="02070309020205020404" pitchFamily="49" charset="0"/>
                <a:cs typeface="Courier New" panose="02070309020205020404" pitchFamily="49" charset="0"/>
              </a:rPr>
              <a:t> (2)</a:t>
            </a:r>
          </a:p>
        </p:txBody>
      </p:sp>
    </p:spTree>
    <p:extLst>
      <p:ext uri="{BB962C8B-B14F-4D97-AF65-F5344CB8AC3E}">
        <p14:creationId xmlns:p14="http://schemas.microsoft.com/office/powerpoint/2010/main" val="218023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Controlling Program Flow</a:t>
            </a:r>
          </a:p>
        </p:txBody>
      </p:sp>
      <p:sp>
        <p:nvSpPr>
          <p:cNvPr id="3" name="Content Placeholder 2"/>
          <p:cNvSpPr>
            <a:spLocks noGrp="1"/>
          </p:cNvSpPr>
          <p:nvPr>
            <p:ph idx="1"/>
          </p:nvPr>
        </p:nvSpPr>
        <p:spPr/>
        <p:txBody>
          <a:bodyPr>
            <a:normAutofit lnSpcReduction="10000"/>
          </a:bodyPr>
          <a:lstStyle/>
          <a:p>
            <a:r>
              <a:rPr lang="en-GB" dirty="0"/>
              <a:t>Often we want to loop through a set of commands multiple times.  There are two main types of loop, (1) the for loop:</a:t>
            </a:r>
          </a:p>
          <a:p>
            <a:pPr marL="342900" lvl="1" indent="0">
              <a:buNone/>
            </a:pPr>
            <a:r>
              <a:rPr lang="en-GB" b="1" dirty="0">
                <a:latin typeface="Courier New" panose="02070309020205020404" pitchFamily="49" charset="0"/>
                <a:cs typeface="Courier New" panose="02070309020205020404" pitchFamily="49" charset="0"/>
              </a:rPr>
              <a:t>for </a:t>
            </a:r>
            <a:r>
              <a:rPr lang="en-GB" b="1" dirty="0" err="1">
                <a:latin typeface="Courier New" panose="02070309020205020404" pitchFamily="49" charset="0"/>
                <a:cs typeface="Courier New" panose="02070309020205020404" pitchFamily="49" charset="0"/>
              </a:rPr>
              <a:t>i</a:t>
            </a:r>
            <a:r>
              <a:rPr lang="en-GB" b="1" dirty="0">
                <a:latin typeface="Courier New" panose="02070309020205020404" pitchFamily="49" charset="0"/>
                <a:cs typeface="Courier New" panose="02070309020205020404" pitchFamily="49" charset="0"/>
              </a:rPr>
              <a:t> in range (0, 10):</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r>
              <a:rPr lang="en-GB" dirty="0"/>
              <a:t>Note that </a:t>
            </a:r>
            <a:r>
              <a:rPr lang="en-GB" sz="2200" b="1" dirty="0">
                <a:latin typeface="Courier New" panose="02070309020205020404" pitchFamily="49" charset="0"/>
                <a:cs typeface="Courier New" panose="02070309020205020404" pitchFamily="49" charset="0"/>
              </a:rPr>
              <a:t>range (start, stop [, step]) </a:t>
            </a:r>
            <a:r>
              <a:rPr lang="en-GB" dirty="0"/>
              <a:t>is an </a:t>
            </a:r>
            <a:r>
              <a:rPr lang="en-GB" i="1" dirty="0"/>
              <a:t>object</a:t>
            </a:r>
            <a:r>
              <a:rPr lang="en-GB" dirty="0"/>
              <a:t> that allows variable i to iterate through its values.  Try the above with </a:t>
            </a:r>
            <a:r>
              <a:rPr lang="en-GB" sz="2200" b="1" dirty="0">
                <a:latin typeface="Courier New" panose="02070309020205020404" pitchFamily="49" charset="0"/>
                <a:cs typeface="Courier New" panose="02070309020205020404" pitchFamily="49" charset="0"/>
              </a:rPr>
              <a:t>print (</a:t>
            </a:r>
            <a:r>
              <a:rPr lang="en-GB" sz="2200" b="1" dirty="0" err="1">
                <a:latin typeface="Courier New" panose="02070309020205020404" pitchFamily="49" charset="0"/>
                <a:cs typeface="Courier New" panose="02070309020205020404" pitchFamily="49" charset="0"/>
              </a:rPr>
              <a:t>i</a:t>
            </a:r>
            <a:r>
              <a:rPr lang="en-GB" sz="2200" b="1" dirty="0">
                <a:latin typeface="Courier New" panose="02070309020205020404" pitchFamily="49" charset="0"/>
                <a:cs typeface="Courier New" panose="02070309020205020404" pitchFamily="49" charset="0"/>
              </a:rPr>
              <a:t>)</a:t>
            </a:r>
            <a:r>
              <a:rPr lang="en-GB" dirty="0"/>
              <a:t> in the loop to see what happens.</a:t>
            </a:r>
          </a:p>
          <a:p>
            <a:endParaRPr lang="en-GB" dirty="0"/>
          </a:p>
          <a:p>
            <a:r>
              <a:rPr lang="en-GB" dirty="0"/>
              <a:t>And (2) the while loop:</a:t>
            </a:r>
          </a:p>
          <a:p>
            <a:pPr marL="342900" lvl="1" indent="0">
              <a:buNone/>
            </a:pPr>
            <a:r>
              <a:rPr lang="en-GB" b="1" dirty="0">
                <a:latin typeface="Courier New" panose="02070309020205020404" pitchFamily="49" charset="0"/>
                <a:cs typeface="Courier New" panose="02070309020205020404" pitchFamily="49" charset="0"/>
              </a:rPr>
              <a:t>while &lt;condition is True&gt;:</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endParaRPr lang="en-GB" dirty="0"/>
          </a:p>
        </p:txBody>
      </p:sp>
    </p:spTree>
    <p:extLst>
      <p:ext uri="{BB962C8B-B14F-4D97-AF65-F5344CB8AC3E}">
        <p14:creationId xmlns:p14="http://schemas.microsoft.com/office/powerpoint/2010/main" val="24815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Control</a:t>
            </a:r>
          </a:p>
        </p:txBody>
      </p:sp>
      <p:sp>
        <p:nvSpPr>
          <p:cNvPr id="3" name="Content Placeholder 2"/>
          <p:cNvSpPr>
            <a:spLocks noGrp="1"/>
          </p:cNvSpPr>
          <p:nvPr>
            <p:ph idx="1"/>
          </p:nvPr>
        </p:nvSpPr>
        <p:spPr/>
        <p:txBody>
          <a:bodyPr>
            <a:normAutofit/>
          </a:bodyPr>
          <a:lstStyle/>
          <a:p>
            <a:r>
              <a:rPr lang="en-GB" dirty="0"/>
              <a:t>You might see a variant of the while loop:</a:t>
            </a:r>
          </a:p>
          <a:p>
            <a:pPr marL="342900" lvl="1" indent="0">
              <a:buNone/>
            </a:pPr>
            <a:r>
              <a:rPr lang="en-GB" b="1" dirty="0">
                <a:latin typeface="Courier New" panose="02070309020205020404" pitchFamily="49" charset="0"/>
                <a:cs typeface="Courier New" panose="02070309020205020404" pitchFamily="49" charset="0"/>
              </a:rPr>
              <a:t>while True:</a:t>
            </a:r>
          </a:p>
          <a:p>
            <a:pPr marL="685800" lvl="2" indent="0">
              <a:buNone/>
            </a:pPr>
            <a:r>
              <a:rPr lang="en-GB" b="1" dirty="0">
                <a:latin typeface="Courier New" panose="02070309020205020404" pitchFamily="49" charset="0"/>
                <a:cs typeface="Courier New" panose="02070309020205020404" pitchFamily="49" charset="0"/>
              </a:rPr>
              <a:t>&lt;commands to be carried out&gt;</a:t>
            </a:r>
          </a:p>
          <a:p>
            <a:pPr marL="685800" lvl="2" indent="0">
              <a:buNone/>
            </a:pPr>
            <a:r>
              <a:rPr lang="en-GB" b="1" dirty="0">
                <a:latin typeface="Courier New" panose="02070309020205020404" pitchFamily="49" charset="0"/>
                <a:cs typeface="Courier New" panose="02070309020205020404" pitchFamily="49" charset="0"/>
              </a:rPr>
              <a:t>if condition == True:</a:t>
            </a:r>
          </a:p>
          <a:p>
            <a:pPr marL="685800" lvl="2" indent="0">
              <a:buNone/>
            </a:pPr>
            <a:r>
              <a:rPr lang="en-GB" b="1" dirty="0">
                <a:latin typeface="Courier New" panose="02070309020205020404" pitchFamily="49" charset="0"/>
                <a:cs typeface="Courier New" panose="02070309020205020404" pitchFamily="49" charset="0"/>
              </a:rPr>
              <a:t>	break</a:t>
            </a:r>
            <a:endParaRPr lang="en-GB" dirty="0"/>
          </a:p>
          <a:p>
            <a:r>
              <a:rPr lang="en-GB" dirty="0"/>
              <a:t>Which will always carry out the loop once (the first form may never carry out the loop).  Be careful with this second type not to get stuck in the loop infinitely, which is tiresome.</a:t>
            </a:r>
          </a:p>
          <a:p>
            <a:r>
              <a:rPr lang="en-GB" dirty="0"/>
              <a:t>The </a:t>
            </a:r>
            <a:r>
              <a:rPr lang="en-GB" sz="2200" b="1" dirty="0">
                <a:latin typeface="Courier New" panose="02070309020205020404" pitchFamily="49" charset="0"/>
                <a:cs typeface="Courier New" panose="02070309020205020404" pitchFamily="49" charset="0"/>
              </a:rPr>
              <a:t>break</a:t>
            </a:r>
            <a:r>
              <a:rPr lang="en-GB" dirty="0"/>
              <a:t> keyword jumps out of the current </a:t>
            </a:r>
            <a:r>
              <a:rPr lang="en-GB" sz="2200" b="1" dirty="0">
                <a:latin typeface="Courier New" panose="02070309020205020404" pitchFamily="49" charset="0"/>
                <a:cs typeface="Courier New" panose="02070309020205020404" pitchFamily="49" charset="0"/>
              </a:rPr>
              <a:t>while</a:t>
            </a:r>
            <a:r>
              <a:rPr lang="en-GB" dirty="0"/>
              <a:t> loop or can be used to jump out of the current </a:t>
            </a:r>
            <a:r>
              <a:rPr lang="en-GB" sz="2200" b="1" dirty="0">
                <a:latin typeface="Courier New" panose="02070309020205020404" pitchFamily="49" charset="0"/>
                <a:cs typeface="Courier New" panose="02070309020205020404" pitchFamily="49" charset="0"/>
              </a:rPr>
              <a:t>for</a:t>
            </a:r>
            <a:r>
              <a:rPr lang="en-GB" dirty="0"/>
              <a:t> loop </a:t>
            </a:r>
          </a:p>
          <a:p>
            <a:endParaRPr lang="en-GB" dirty="0"/>
          </a:p>
        </p:txBody>
      </p:sp>
    </p:spTree>
    <p:extLst>
      <p:ext uri="{BB962C8B-B14F-4D97-AF65-F5344CB8AC3E}">
        <p14:creationId xmlns:p14="http://schemas.microsoft.com/office/powerpoint/2010/main" val="589375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Conditions</a:t>
            </a:r>
          </a:p>
        </p:txBody>
      </p:sp>
      <p:sp>
        <p:nvSpPr>
          <p:cNvPr id="3" name="Content Placeholder 2"/>
          <p:cNvSpPr>
            <a:spLocks noGrp="1"/>
          </p:cNvSpPr>
          <p:nvPr>
            <p:ph sz="half" idx="1"/>
          </p:nvPr>
        </p:nvSpPr>
        <p:spPr/>
        <p:txBody>
          <a:bodyPr>
            <a:normAutofit fontScale="92500"/>
          </a:bodyPr>
          <a:lstStyle/>
          <a:p>
            <a:pPr marL="36900" indent="0">
              <a:buNone/>
            </a:pPr>
            <a:r>
              <a:rPr lang="en-GB" dirty="0"/>
              <a:t>We’ve just seen:</a:t>
            </a:r>
          </a:p>
          <a:p>
            <a:pPr marL="360000" lvl="2" indent="0">
              <a:buNone/>
            </a:pPr>
            <a:r>
              <a:rPr lang="en-GB" b="1" dirty="0">
                <a:latin typeface="Courier New" panose="02070309020205020404" pitchFamily="49" charset="0"/>
                <a:cs typeface="Courier New" panose="02070309020205020404" pitchFamily="49" charset="0"/>
              </a:rPr>
              <a:t>if condition == True:</a:t>
            </a:r>
          </a:p>
          <a:p>
            <a:pPr marL="36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685800" lvl="2" indent="0">
              <a:buNone/>
            </a:pPr>
            <a:endParaRPr lang="en-GB" b="1" dirty="0">
              <a:latin typeface="Courier New" panose="02070309020205020404" pitchFamily="49" charset="0"/>
              <a:cs typeface="Courier New" panose="02070309020205020404" pitchFamily="49" charset="0"/>
            </a:endParaRPr>
          </a:p>
          <a:p>
            <a:pPr marL="36900" indent="0">
              <a:buNone/>
            </a:pPr>
            <a:r>
              <a:rPr lang="en-GB" dirty="0"/>
              <a:t>It’s also possible to use:</a:t>
            </a:r>
          </a:p>
          <a:p>
            <a:pPr marL="180000" lvl="2" indent="0">
              <a:buNone/>
            </a:pPr>
            <a:r>
              <a:rPr lang="en-GB" b="1" dirty="0">
                <a:latin typeface="Courier New" panose="02070309020205020404" pitchFamily="49" charset="0"/>
                <a:cs typeface="Courier New" panose="02070309020205020404" pitchFamily="49" charset="0"/>
              </a:rPr>
              <a:t>if condition == True: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a:latin typeface="Courier New" panose="02070309020205020404" pitchFamily="49" charset="0"/>
                <a:cs typeface="Courier New" panose="02070309020205020404" pitchFamily="49" charset="0"/>
              </a:rPr>
              <a:t>else: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941BB0AB-EE6A-4A8C-B23F-D676A61FC220}"/>
              </a:ext>
            </a:extLst>
          </p:cNvPr>
          <p:cNvSpPr>
            <a:spLocks noGrp="1"/>
          </p:cNvSpPr>
          <p:nvPr>
            <p:ph sz="half" idx="2"/>
          </p:nvPr>
        </p:nvSpPr>
        <p:spPr/>
        <p:txBody>
          <a:bodyPr>
            <a:normAutofit fontScale="92500"/>
          </a:bodyPr>
          <a:lstStyle/>
          <a:p>
            <a:pPr marL="36900" indent="0">
              <a:buNone/>
            </a:pPr>
            <a:r>
              <a:rPr lang="en-GB" dirty="0"/>
              <a:t>And</a:t>
            </a:r>
          </a:p>
          <a:p>
            <a:pPr marL="180000" lvl="2" indent="0">
              <a:buNone/>
            </a:pPr>
            <a:r>
              <a:rPr lang="en-GB" b="1" dirty="0">
                <a:latin typeface="Courier New" panose="02070309020205020404" pitchFamily="49" charset="0"/>
                <a:cs typeface="Courier New" panose="02070309020205020404" pitchFamily="49" charset="0"/>
              </a:rPr>
              <a:t>if condition == True: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err="1">
                <a:latin typeface="Courier New" panose="02070309020205020404" pitchFamily="49" charset="0"/>
                <a:cs typeface="Courier New" panose="02070309020205020404" pitchFamily="49" charset="0"/>
              </a:rPr>
              <a:t>elif</a:t>
            </a:r>
            <a:r>
              <a:rPr lang="en-GB" b="1" dirty="0">
                <a:latin typeface="Courier New" panose="02070309020205020404" pitchFamily="49" charset="0"/>
                <a:cs typeface="Courier New" panose="02070309020205020404" pitchFamily="49" charset="0"/>
              </a:rPr>
              <a:t> &lt;condition == True&gt;:</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180000" lvl="2" indent="0">
              <a:buNone/>
            </a:pPr>
            <a:r>
              <a:rPr lang="en-GB" b="1" dirty="0">
                <a:latin typeface="Courier New" panose="02070309020205020404" pitchFamily="49" charset="0"/>
                <a:cs typeface="Courier New" panose="02070309020205020404" pitchFamily="49" charset="0"/>
              </a:rPr>
              <a:t>else:</a:t>
            </a:r>
          </a:p>
          <a:p>
            <a:pPr marL="180000" lvl="2" indent="0">
              <a:buNone/>
            </a:pPr>
            <a:r>
              <a:rPr lang="en-GB" b="1" dirty="0">
                <a:latin typeface="Courier New" panose="02070309020205020404" pitchFamily="49" charset="0"/>
                <a:cs typeface="Courier New" panose="02070309020205020404" pitchFamily="49" charset="0"/>
              </a:rPr>
              <a:t>	</a:t>
            </a:r>
            <a:r>
              <a:rPr lang="en-GB" sz="1500" b="1" dirty="0">
                <a:latin typeface="Courier New" panose="02070309020205020404" pitchFamily="49" charset="0"/>
                <a:cs typeface="Courier New" panose="02070309020205020404" pitchFamily="49" charset="0"/>
              </a:rPr>
              <a:t>&lt;commands to be carried out&gt;</a:t>
            </a:r>
            <a:endParaRPr lang="en-GB" b="1" dirty="0">
              <a:latin typeface="Courier New" panose="02070309020205020404" pitchFamily="49" charset="0"/>
              <a:cs typeface="Courier New" panose="02070309020205020404" pitchFamily="49" charset="0"/>
            </a:endParaRPr>
          </a:p>
          <a:p>
            <a:pPr marL="36900" indent="0">
              <a:buNone/>
            </a:pPr>
            <a:r>
              <a:rPr lang="en-GB" dirty="0"/>
              <a:t>(I think “</a:t>
            </a:r>
            <a:r>
              <a:rPr lang="en-GB" dirty="0" err="1"/>
              <a:t>elif</a:t>
            </a:r>
            <a:r>
              <a:rPr lang="en-GB" dirty="0"/>
              <a:t>” breaks the Python philosophy about code readability, but there you go!)</a:t>
            </a:r>
          </a:p>
          <a:p>
            <a:endParaRPr lang="en-GB" dirty="0"/>
          </a:p>
        </p:txBody>
      </p:sp>
    </p:spTree>
    <p:extLst>
      <p:ext uri="{BB962C8B-B14F-4D97-AF65-F5344CB8AC3E}">
        <p14:creationId xmlns:p14="http://schemas.microsoft.com/office/powerpoint/2010/main" val="225256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((Precedence) or (why parentheses are important))</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1" y="1792661"/>
            <a:ext cx="5354876" cy="4688821"/>
          </a:xfrm>
        </p:spPr>
      </p:pic>
      <p:sp>
        <p:nvSpPr>
          <p:cNvPr id="5" name="Rectangle 4"/>
          <p:cNvSpPr/>
          <p:nvPr/>
        </p:nvSpPr>
        <p:spPr>
          <a:xfrm>
            <a:off x="174812" y="6481482"/>
            <a:ext cx="6239435" cy="376518"/>
          </a:xfrm>
          <a:prstGeom prst="rect">
            <a:avLst/>
          </a:prstGeom>
        </p:spPr>
        <p:txBody>
          <a:bodyPr wrap="square">
            <a:spAutoFit/>
          </a:bodyPr>
          <a:lstStyle/>
          <a:p>
            <a:pPr algn="ctr"/>
            <a:r>
              <a:rPr lang="en-GB" sz="1800" dirty="0">
                <a:latin typeface="Gill Sans MT" panose="020B0502020104020203" pitchFamily="34" charset="0"/>
                <a:hlinkClick r:id="rId3"/>
              </a:rPr>
              <a:t>https://docs.python.org/3/reference/expressions.html</a:t>
            </a:r>
            <a:r>
              <a:rPr lang="en-GB" sz="1800" dirty="0">
                <a:latin typeface="Gill Sans MT" panose="020B0502020104020203" pitchFamily="34" charset="0"/>
              </a:rPr>
              <a:t> </a:t>
            </a:r>
          </a:p>
        </p:txBody>
      </p:sp>
      <p:sp>
        <p:nvSpPr>
          <p:cNvPr id="6" name="TextBox 5"/>
          <p:cNvSpPr txBox="1"/>
          <p:nvPr/>
        </p:nvSpPr>
        <p:spPr>
          <a:xfrm>
            <a:off x="5983527" y="1792661"/>
            <a:ext cx="2837329" cy="769441"/>
          </a:xfrm>
          <a:prstGeom prst="rect">
            <a:avLst/>
          </a:prstGeom>
          <a:noFill/>
        </p:spPr>
        <p:txBody>
          <a:bodyPr wrap="square" rtlCol="0">
            <a:spAutoFit/>
          </a:bodyPr>
          <a:lstStyle/>
          <a:p>
            <a:pPr algn="ctr"/>
            <a:r>
              <a:rPr lang="en-GB" sz="2200" dirty="0">
                <a:latin typeface="Gill Sans MT" panose="020B0502020104020203" pitchFamily="34" charset="0"/>
              </a:rPr>
              <a:t>Lowest </a:t>
            </a:r>
            <a:br>
              <a:rPr lang="en-GB" sz="2200" dirty="0">
                <a:latin typeface="Gill Sans MT" panose="020B0502020104020203" pitchFamily="34" charset="0"/>
              </a:rPr>
            </a:br>
            <a:r>
              <a:rPr lang="en-GB" sz="2200" dirty="0">
                <a:latin typeface="Gill Sans MT" panose="020B0502020104020203" pitchFamily="34" charset="0"/>
              </a:rPr>
              <a:t>(carried out last)</a:t>
            </a:r>
          </a:p>
        </p:txBody>
      </p:sp>
      <p:sp>
        <p:nvSpPr>
          <p:cNvPr id="7" name="TextBox 6"/>
          <p:cNvSpPr txBox="1"/>
          <p:nvPr/>
        </p:nvSpPr>
        <p:spPr>
          <a:xfrm>
            <a:off x="5983526" y="5900300"/>
            <a:ext cx="2837329" cy="769441"/>
          </a:xfrm>
          <a:prstGeom prst="rect">
            <a:avLst/>
          </a:prstGeom>
          <a:noFill/>
        </p:spPr>
        <p:txBody>
          <a:bodyPr wrap="square" rtlCol="0">
            <a:spAutoFit/>
          </a:bodyPr>
          <a:lstStyle/>
          <a:p>
            <a:pPr algn="ctr"/>
            <a:r>
              <a:rPr lang="en-GB" sz="2200" dirty="0">
                <a:latin typeface="Gill Sans MT" panose="020B0502020104020203" pitchFamily="34" charset="0"/>
              </a:rPr>
              <a:t>Highest </a:t>
            </a:r>
            <a:br>
              <a:rPr lang="en-GB" sz="2200" dirty="0">
                <a:latin typeface="Gill Sans MT" panose="020B0502020104020203" pitchFamily="34" charset="0"/>
              </a:rPr>
            </a:br>
            <a:r>
              <a:rPr lang="en-GB" sz="2200" dirty="0">
                <a:latin typeface="Gill Sans MT" panose="020B0502020104020203" pitchFamily="34" charset="0"/>
              </a:rPr>
              <a:t>(carried out first)</a:t>
            </a:r>
          </a:p>
        </p:txBody>
      </p:sp>
      <p:cxnSp>
        <p:nvCxnSpPr>
          <p:cNvPr id="9" name="Straight Arrow Connector 8"/>
          <p:cNvCxnSpPr>
            <a:stCxn id="6" idx="2"/>
            <a:endCxn id="7" idx="0"/>
          </p:cNvCxnSpPr>
          <p:nvPr/>
        </p:nvCxnSpPr>
        <p:spPr>
          <a:xfrm flipH="1">
            <a:off x="7402191" y="2562102"/>
            <a:ext cx="1" cy="3338198"/>
          </a:xfrm>
          <a:prstGeom prst="straightConnector1">
            <a:avLst/>
          </a:prstGeom>
          <a:ln w="50800" cmpd="dbl">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32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References</a:t>
            </a:r>
          </a:p>
        </p:txBody>
      </p:sp>
      <p:sp>
        <p:nvSpPr>
          <p:cNvPr id="3" name="Content Placeholder 2"/>
          <p:cNvSpPr>
            <a:spLocks noGrp="1"/>
          </p:cNvSpPr>
          <p:nvPr>
            <p:ph idx="1"/>
          </p:nvPr>
        </p:nvSpPr>
        <p:spPr>
          <a:xfrm>
            <a:off x="628650" y="2161526"/>
            <a:ext cx="7886700" cy="4047334"/>
          </a:xfrm>
        </p:spPr>
        <p:txBody>
          <a:bodyPr>
            <a:normAutofit fontScale="92500" lnSpcReduction="20000"/>
          </a:bodyPr>
          <a:lstStyle/>
          <a:p>
            <a:r>
              <a:rPr lang="en-GB" dirty="0"/>
              <a:t>There are LOTS of Python resources out there – both to find out how to do something and what to do if something’s gone wrong.  Always look first on your favourite search engine!</a:t>
            </a:r>
          </a:p>
          <a:p>
            <a:endParaRPr lang="en-GB" dirty="0"/>
          </a:p>
          <a:p>
            <a:r>
              <a:rPr lang="en-GB" dirty="0"/>
              <a:t>Some useful resources for your next steps:</a:t>
            </a:r>
          </a:p>
          <a:p>
            <a:pPr lvl="1"/>
            <a:r>
              <a:rPr lang="en-GB" dirty="0">
                <a:hlinkClick r:id="rId2"/>
              </a:rPr>
              <a:t>https://automatetheboringstuff.com/</a:t>
            </a:r>
            <a:r>
              <a:rPr lang="en-GB" dirty="0"/>
              <a:t> by Al </a:t>
            </a:r>
            <a:r>
              <a:rPr lang="en-GB" dirty="0" err="1"/>
              <a:t>Sweigert</a:t>
            </a:r>
            <a:endParaRPr lang="en-GB" dirty="0"/>
          </a:p>
          <a:p>
            <a:pPr lvl="1"/>
            <a:r>
              <a:rPr lang="en-GB" dirty="0">
                <a:hlinkClick r:id="rId3"/>
              </a:rPr>
              <a:t>https://greenteapress.com/wp/</a:t>
            </a:r>
            <a:r>
              <a:rPr lang="en-GB" dirty="0"/>
              <a:t> books on coding, data analysis and modelling in Python (and more) by Allen Downey</a:t>
            </a:r>
          </a:p>
          <a:p>
            <a:pPr lvl="1"/>
            <a:r>
              <a:rPr lang="en-GB" sz="1800" dirty="0"/>
              <a:t>Python Package Index: </a:t>
            </a:r>
            <a:r>
              <a:rPr lang="en-GB" sz="1800" dirty="0">
                <a:hlinkClick r:id="rId4"/>
              </a:rPr>
              <a:t>http://pypi.org/</a:t>
            </a:r>
            <a:endParaRPr lang="en-GB" sz="1800" dirty="0"/>
          </a:p>
          <a:p>
            <a:pPr lvl="1"/>
            <a:r>
              <a:rPr lang="en-GB" sz="1800" dirty="0"/>
              <a:t>Cheat sheets (</a:t>
            </a:r>
            <a:r>
              <a:rPr lang="en-GB" sz="1800" dirty="0">
                <a:hlinkClick r:id="rId5"/>
              </a:rPr>
              <a:t>https://pandas.pydata.org/Pandas_Cheat_Sheet.pdf</a:t>
            </a:r>
            <a:r>
              <a:rPr lang="en-GB" sz="1800" dirty="0"/>
              <a:t> copied on the next slides for pandas)</a:t>
            </a:r>
          </a:p>
          <a:p>
            <a:pPr lvl="1"/>
            <a:r>
              <a:rPr lang="en-GB" sz="1800" dirty="0"/>
              <a:t>(But there’s a huge amount of stuff out there so search for specific topics.)</a:t>
            </a:r>
            <a:endParaRPr lang="en-GB" dirty="0"/>
          </a:p>
        </p:txBody>
      </p:sp>
    </p:spTree>
    <p:extLst>
      <p:ext uri="{BB962C8B-B14F-4D97-AF65-F5344CB8AC3E}">
        <p14:creationId xmlns:p14="http://schemas.microsoft.com/office/powerpoint/2010/main" val="389082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A4B-836C-D7B6-A33C-838CFC08D2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F429CB-5FE8-3C93-4934-E4C85AE48A6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B22AFAC-1B49-24E6-AEDE-5116764B7DAF}"/>
              </a:ext>
            </a:extLst>
          </p:cNvPr>
          <p:cNvPicPr>
            <a:picLocks noChangeAspect="1"/>
          </p:cNvPicPr>
          <p:nvPr/>
        </p:nvPicPr>
        <p:blipFill>
          <a:blip r:embed="rId2"/>
          <a:stretch>
            <a:fillRect/>
          </a:stretch>
        </p:blipFill>
        <p:spPr>
          <a:xfrm>
            <a:off x="209550" y="61912"/>
            <a:ext cx="8724900" cy="6734175"/>
          </a:xfrm>
          <a:prstGeom prst="rect">
            <a:avLst/>
          </a:prstGeom>
        </p:spPr>
      </p:pic>
    </p:spTree>
    <p:extLst>
      <p:ext uri="{BB962C8B-B14F-4D97-AF65-F5344CB8AC3E}">
        <p14:creationId xmlns:p14="http://schemas.microsoft.com/office/powerpoint/2010/main" val="15601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98AD-6FFF-6E17-ADF5-72EA07DDDDD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4C21B25-823E-C8EA-564C-F3470F145A3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7C045B0-F26A-CB2F-08F7-B1ACAD7AA682}"/>
              </a:ext>
            </a:extLst>
          </p:cNvPr>
          <p:cNvPicPr>
            <a:picLocks noChangeAspect="1"/>
          </p:cNvPicPr>
          <p:nvPr/>
        </p:nvPicPr>
        <p:blipFill>
          <a:blip r:embed="rId2"/>
          <a:stretch>
            <a:fillRect/>
          </a:stretch>
        </p:blipFill>
        <p:spPr>
          <a:xfrm>
            <a:off x="190500" y="109537"/>
            <a:ext cx="8763000" cy="6638925"/>
          </a:xfrm>
          <a:prstGeom prst="rect">
            <a:avLst/>
          </a:prstGeom>
        </p:spPr>
      </p:pic>
    </p:spTree>
    <p:extLst>
      <p:ext uri="{BB962C8B-B14F-4D97-AF65-F5344CB8AC3E}">
        <p14:creationId xmlns:p14="http://schemas.microsoft.com/office/powerpoint/2010/main" val="16625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F4C83-D1BB-4201-8145-D1F820AB97EE}"/>
              </a:ext>
            </a:extLst>
          </p:cNvPr>
          <p:cNvSpPr/>
          <p:nvPr/>
        </p:nvSpPr>
        <p:spPr>
          <a:xfrm>
            <a:off x="4651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a:t>Conceptualizing the Leaky Bucket</a:t>
            </a:r>
          </a:p>
        </p:txBody>
      </p:sp>
      <p:sp>
        <p:nvSpPr>
          <p:cNvPr id="3" name="Content Placeholder 2"/>
          <p:cNvSpPr>
            <a:spLocks noGrp="1"/>
          </p:cNvSpPr>
          <p:nvPr>
            <p:ph idx="1"/>
          </p:nvPr>
        </p:nvSpPr>
        <p:spPr>
          <a:xfrm>
            <a:off x="391887" y="2129628"/>
            <a:ext cx="4644932" cy="4462761"/>
          </a:xfrm>
        </p:spPr>
        <p:txBody>
          <a:bodyPr>
            <a:normAutofit fontScale="85000" lnSpcReduction="20000"/>
          </a:bodyPr>
          <a:lstStyle/>
          <a:p>
            <a:r>
              <a:rPr lang="en-GB" sz="1800" dirty="0"/>
              <a:t>Start with a store &amp; flow diagram like this one</a:t>
            </a:r>
          </a:p>
          <a:p>
            <a:r>
              <a:rPr lang="en-GB" sz="1800" dirty="0">
                <a:solidFill>
                  <a:schemeClr val="bg1"/>
                </a:solidFill>
              </a:rPr>
              <a:t>Write a balance equation:</a:t>
            </a:r>
          </a:p>
          <a:p>
            <a:endParaRPr lang="en-GB" sz="1800" dirty="0">
              <a:solidFill>
                <a:schemeClr val="bg1"/>
              </a:solidFill>
            </a:endParaRPr>
          </a:p>
          <a:p>
            <a:endParaRPr lang="en-GB" sz="1800" dirty="0">
              <a:solidFill>
                <a:schemeClr val="bg1"/>
              </a:solidFill>
            </a:endParaRPr>
          </a:p>
          <a:p>
            <a:r>
              <a:rPr lang="en-GB" sz="1800" i="1" dirty="0">
                <a:solidFill>
                  <a:schemeClr val="bg1"/>
                </a:solidFill>
                <a:latin typeface="Symbol" panose="05050102010706020507" pitchFamily="18" charset="2"/>
              </a:rPr>
              <a:t>q</a:t>
            </a:r>
            <a:r>
              <a:rPr lang="en-GB" sz="1800" dirty="0">
                <a:solidFill>
                  <a:schemeClr val="bg1"/>
                </a:solidFill>
              </a:rPr>
              <a:t> is soil moisture [mm]</a:t>
            </a:r>
          </a:p>
          <a:p>
            <a:r>
              <a:rPr lang="en-GB" sz="1800" i="1" dirty="0">
                <a:solidFill>
                  <a:schemeClr val="bg1"/>
                </a:solidFill>
              </a:rPr>
              <a:t>r</a:t>
            </a:r>
            <a:r>
              <a:rPr lang="en-GB" sz="1800" dirty="0">
                <a:solidFill>
                  <a:schemeClr val="bg1"/>
                </a:solidFill>
              </a:rPr>
              <a:t> is rainfall intensity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of_up</a:t>
            </a:r>
            <a:r>
              <a:rPr lang="en-GB" sz="1800" i="1" dirty="0">
                <a:solidFill>
                  <a:schemeClr val="bg1"/>
                </a:solidFill>
              </a:rPr>
              <a:t> </a:t>
            </a:r>
            <a:r>
              <a:rPr lang="en-GB" sz="1800" dirty="0">
                <a:solidFill>
                  <a:schemeClr val="bg1"/>
                </a:solidFill>
              </a:rPr>
              <a:t>is </a:t>
            </a:r>
            <a:r>
              <a:rPr lang="en-GB" sz="1800" dirty="0" err="1">
                <a:solidFill>
                  <a:schemeClr val="bg1"/>
                </a:solidFill>
              </a:rPr>
              <a:t>runon</a:t>
            </a:r>
            <a:r>
              <a:rPr lang="en-GB" sz="1800" dirty="0">
                <a:solidFill>
                  <a:schemeClr val="bg1"/>
                </a:solidFill>
              </a:rPr>
              <a:t>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ssf_up</a:t>
            </a:r>
            <a:r>
              <a:rPr lang="en-GB" sz="1800" i="1" dirty="0">
                <a:solidFill>
                  <a:schemeClr val="bg1"/>
                </a:solidFill>
              </a:rPr>
              <a:t> </a:t>
            </a:r>
            <a:r>
              <a:rPr lang="en-GB" sz="1800" dirty="0">
                <a:solidFill>
                  <a:schemeClr val="bg1"/>
                </a:solidFill>
              </a:rPr>
              <a:t>is upslope subsurface inflow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of</a:t>
            </a:r>
            <a:r>
              <a:rPr lang="en-GB" sz="1800" i="1" dirty="0">
                <a:solidFill>
                  <a:schemeClr val="bg1"/>
                </a:solidFill>
              </a:rPr>
              <a:t> </a:t>
            </a:r>
            <a:r>
              <a:rPr lang="en-GB" sz="1800" dirty="0">
                <a:solidFill>
                  <a:schemeClr val="bg1"/>
                </a:solidFill>
              </a:rPr>
              <a:t>is overland flow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ssf</a:t>
            </a:r>
            <a:r>
              <a:rPr lang="en-GB" sz="1800" i="1" dirty="0">
                <a:solidFill>
                  <a:schemeClr val="bg1"/>
                </a:solidFill>
              </a:rPr>
              <a:t> </a:t>
            </a:r>
            <a:r>
              <a:rPr lang="en-GB" sz="1800" dirty="0">
                <a:solidFill>
                  <a:schemeClr val="bg1"/>
                </a:solidFill>
              </a:rPr>
              <a:t>is subsurface outflow rate [mm h</a:t>
            </a:r>
            <a:r>
              <a:rPr lang="en-GB" sz="1800" baseline="30000" dirty="0">
                <a:solidFill>
                  <a:schemeClr val="bg1"/>
                </a:solidFill>
              </a:rPr>
              <a:t>-1</a:t>
            </a:r>
            <a:r>
              <a:rPr lang="en-GB" sz="1800" dirty="0">
                <a:solidFill>
                  <a:schemeClr val="bg1"/>
                </a:solidFill>
              </a:rPr>
              <a:t>]</a:t>
            </a:r>
          </a:p>
          <a:p>
            <a:r>
              <a:rPr lang="en-GB" sz="1800" i="1" dirty="0" err="1">
                <a:solidFill>
                  <a:schemeClr val="bg1"/>
                </a:solidFill>
              </a:rPr>
              <a:t>q</a:t>
            </a:r>
            <a:r>
              <a:rPr lang="en-GB" sz="1800" i="1" baseline="-25000" dirty="0" err="1">
                <a:solidFill>
                  <a:schemeClr val="bg1"/>
                </a:solidFill>
              </a:rPr>
              <a:t>d</a:t>
            </a:r>
            <a:r>
              <a:rPr lang="en-GB" sz="1800" i="1" dirty="0">
                <a:solidFill>
                  <a:schemeClr val="bg1"/>
                </a:solidFill>
              </a:rPr>
              <a:t> </a:t>
            </a:r>
            <a:r>
              <a:rPr lang="en-GB" sz="1800" dirty="0">
                <a:solidFill>
                  <a:schemeClr val="bg1"/>
                </a:solidFill>
              </a:rPr>
              <a:t>is drainage rate [mm h</a:t>
            </a:r>
            <a:r>
              <a:rPr lang="en-GB" sz="1800" baseline="30000" dirty="0">
                <a:solidFill>
                  <a:schemeClr val="bg1"/>
                </a:solidFill>
              </a:rPr>
              <a:t>-1</a:t>
            </a:r>
            <a:r>
              <a:rPr lang="en-GB" sz="1800" dirty="0">
                <a:solidFill>
                  <a:schemeClr val="bg1"/>
                </a:solidFill>
              </a:rPr>
              <a:t>]</a:t>
            </a:r>
          </a:p>
          <a:p>
            <a:r>
              <a:rPr lang="en-GB" sz="1800" dirty="0">
                <a:solidFill>
                  <a:schemeClr val="bg1"/>
                </a:solidFill>
              </a:rPr>
              <a:t>Or as a finite difference equation:</a:t>
            </a:r>
          </a:p>
          <a:p>
            <a:endParaRPr lang="en-GB" sz="1800" dirty="0">
              <a:solidFill>
                <a:schemeClr val="bg1"/>
              </a:solidFill>
            </a:endParaRPr>
          </a:p>
          <a:p>
            <a:r>
              <a:rPr lang="en-GB" sz="1800" dirty="0">
                <a:solidFill>
                  <a:schemeClr val="bg1"/>
                </a:solidFill>
              </a:rPr>
              <a:t>Where </a:t>
            </a:r>
            <a:r>
              <a:rPr lang="en-GB" sz="1800" i="1" dirty="0">
                <a:solidFill>
                  <a:schemeClr val="bg1"/>
                </a:solidFill>
              </a:rPr>
              <a:t>k </a:t>
            </a:r>
            <a:r>
              <a:rPr lang="en-GB" sz="1800" dirty="0">
                <a:solidFill>
                  <a:schemeClr val="bg1"/>
                </a:solidFill>
              </a:rPr>
              <a:t>indexes the </a:t>
            </a:r>
            <a:r>
              <a:rPr lang="en-GB" sz="1800" dirty="0" err="1">
                <a:solidFill>
                  <a:schemeClr val="bg1"/>
                </a:solidFill>
              </a:rPr>
              <a:t>timestep</a:t>
            </a:r>
            <a:endParaRPr lang="en-GB" sz="1800" dirty="0">
              <a:solidFill>
                <a:schemeClr val="bg1"/>
              </a:solidFill>
            </a:endParaRPr>
          </a:p>
          <a:p>
            <a:endParaRPr lang="en-GB" sz="1800" dirty="0"/>
          </a:p>
          <a:p>
            <a:endParaRPr lang="en-GB" sz="1800" dirty="0"/>
          </a:p>
          <a:p>
            <a:endParaRPr lang="en-GB" sz="1800" dirty="0"/>
          </a:p>
        </p:txBody>
      </p:sp>
      <p:pic>
        <p:nvPicPr>
          <p:cNvPr id="4" name="Picture 3"/>
          <p:cNvPicPr/>
          <p:nvPr/>
        </p:nvPicPr>
        <p:blipFill>
          <a:blip r:embed="rId2" cstate="print"/>
          <a:srcRect/>
          <a:stretch>
            <a:fillRect/>
          </a:stretch>
        </p:blipFill>
        <p:spPr bwMode="auto">
          <a:xfrm>
            <a:off x="5511465" y="1881855"/>
            <a:ext cx="3552825" cy="3724275"/>
          </a:xfrm>
          <a:prstGeom prst="rect">
            <a:avLst/>
          </a:prstGeom>
          <a:noFill/>
        </p:spPr>
      </p:pic>
      <mc:AlternateContent xmlns:mc="http://schemas.openxmlformats.org/markup-compatibility/2006" xmlns:a14="http://schemas.microsoft.com/office/drawing/2010/main">
        <mc:Choice Requires="a14">
          <p:sp>
            <p:nvSpPr>
              <p:cNvPr id="6" name="Rectangle 5"/>
              <p:cNvSpPr/>
              <p:nvPr/>
            </p:nvSpPr>
            <p:spPr>
              <a:xfrm>
                <a:off x="223009" y="5695078"/>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𝜃</m:t>
                          </m:r>
                        </m:e>
                        <m:sub>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𝜃</m:t>
                          </m:r>
                        </m:e>
                        <m:sub>
                          <m:r>
                            <a:rPr lang="en-GB" sz="1800" i="1">
                              <a:solidFill>
                                <a:schemeClr val="bg1"/>
                              </a:solidFill>
                              <a:latin typeface="Cambria Math" panose="02040503050406030204" pitchFamily="18" charset="0"/>
                            </a:rPr>
                            <m:t>𝑘</m:t>
                          </m:r>
                          <m:r>
                            <a:rPr lang="en-GB" sz="1800" i="0">
                              <a:solidFill>
                                <a:schemeClr val="bg1"/>
                              </a:solidFill>
                              <a:latin typeface="Cambria Math" panose="02040503050406030204" pitchFamily="18" charset="0"/>
                            </a:rPr>
                            <m:t> −  1</m:t>
                          </m:r>
                        </m:sub>
                      </m:sSub>
                      <m:r>
                        <a:rPr lang="en-GB" sz="1800" i="0">
                          <a:solidFill>
                            <a:schemeClr val="bg1"/>
                          </a:solidFill>
                          <a:latin typeface="Cambria Math" panose="02040503050406030204" pitchFamily="18" charset="0"/>
                        </a:rPr>
                        <m:t> + </m:t>
                      </m:r>
                      <m:r>
                        <a:rPr lang="en-GB" sz="1800" i="1">
                          <a:solidFill>
                            <a:schemeClr val="bg1"/>
                          </a:solidFill>
                          <a:latin typeface="Cambria Math" panose="02040503050406030204" pitchFamily="18" charset="0"/>
                        </a:rPr>
                        <m:t>𝑑𝑡</m:t>
                      </m:r>
                      <m:r>
                        <a:rPr lang="en-GB" sz="1800" i="0">
                          <a:solidFill>
                            <a:schemeClr val="bg1"/>
                          </a:solidFill>
                          <a:latin typeface="Cambria Math" panose="02040503050406030204" pitchFamily="18" charset="0"/>
                        </a:rPr>
                        <m:t> </m:t>
                      </m:r>
                      <m:d>
                        <m:dPr>
                          <m:ctrlPr>
                            <a:rPr lang="en-GB" sz="1800" i="1">
                              <a:solidFill>
                                <a:schemeClr val="bg1"/>
                              </a:solidFill>
                              <a:latin typeface="Cambria Math" panose="02040503050406030204" pitchFamily="18" charset="0"/>
                            </a:rPr>
                          </m:ctrlPr>
                        </m:dPr>
                        <m:e>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𝑟</m:t>
                              </m:r>
                            </m:e>
                            <m:sub>
                              <m:r>
                                <a:rPr lang="en-GB" sz="1800" i="1">
                                  <a:solidFill>
                                    <a:schemeClr val="bg1"/>
                                  </a:solidFill>
                                  <a:latin typeface="Cambria Math" panose="02040503050406030204" pitchFamily="18" charset="0"/>
                                </a:rPr>
                                <m:t>𝑘</m:t>
                              </m:r>
                            </m:sub>
                          </m:sSub>
                          <m:r>
                            <a:rPr lang="en-GB" sz="1800" b="0" i="0" smtClean="0">
                              <a:solidFill>
                                <a:schemeClr val="bg1"/>
                              </a:solidFill>
                              <a:latin typeface="Cambria Math" panose="02040503050406030204" pitchFamily="18" charset="0"/>
                            </a:rPr>
                            <m:t>+ </m:t>
                          </m:r>
                          <m:r>
                            <a:rPr lang="en-GB" sz="1800" i="0">
                              <a:solidFill>
                                <a:schemeClr val="bg1"/>
                              </a:solidFill>
                              <a:latin typeface="Cambria Math" panose="02040503050406030204" pitchFamily="18" charset="0"/>
                            </a:rPr>
                            <m:t>–</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b="0" i="1" smtClean="0">
                                  <a:solidFill>
                                    <a:schemeClr val="bg1"/>
                                  </a:solidFill>
                                  <a:latin typeface="Cambria Math" panose="02040503050406030204" pitchFamily="18" charset="0"/>
                                </a:rPr>
                                <m:t>𝑜𝑓</m:t>
                              </m:r>
                              <m:r>
                                <a:rPr lang="en-GB" sz="1800" b="0" i="1" smtClean="0">
                                  <a:solidFill>
                                    <a:schemeClr val="bg1"/>
                                  </a:solidFill>
                                  <a:latin typeface="Cambria Math" panose="02040503050406030204" pitchFamily="18" charset="0"/>
                                </a:rPr>
                                <m:t>_</m:t>
                              </m:r>
                              <m:r>
                                <a:rPr lang="en-GB" sz="1800" b="0" i="1" smtClean="0">
                                  <a:solidFill>
                                    <a:schemeClr val="bg1"/>
                                  </a:solidFill>
                                  <a:latin typeface="Cambria Math" panose="02040503050406030204" pitchFamily="18" charset="0"/>
                                </a:rPr>
                                <m:t>𝑢𝑝</m:t>
                              </m:r>
                              <m:r>
                                <a:rPr lang="en-GB" sz="180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sSub>
                            <m:sSubPr>
                              <m:ctrlPr>
                                <a:rPr lang="en-GB" sz="1800" i="1">
                                  <a:solidFill>
                                    <a:schemeClr val="bg1"/>
                                  </a:solidFill>
                                  <a:latin typeface="Cambria Math" panose="02040503050406030204" pitchFamily="18" charset="0"/>
                                </a:rPr>
                              </m:ctrlPr>
                            </m:sSubPr>
                            <m:e>
                              <m:r>
                                <a:rPr lang="en-GB" sz="1800" b="0" i="1" smtClean="0">
                                  <a:solidFill>
                                    <a:schemeClr val="bg1"/>
                                  </a:solidFill>
                                  <a:latin typeface="Cambria Math" panose="02040503050406030204" pitchFamily="18" charset="0"/>
                                </a:rPr>
                                <m:t>+</m:t>
                              </m:r>
                              <m:sSub>
                                <m:sSubPr>
                                  <m:ctrlPr>
                                    <a:rPr lang="en-GB" sz="1800" i="1">
                                      <a:solidFill>
                                        <a:schemeClr val="bg1"/>
                                      </a:solidFill>
                                      <a:latin typeface="Cambria Math" panose="02040503050406030204" pitchFamily="18" charset="0"/>
                                    </a:rPr>
                                  </m:ctrlPr>
                                </m:sSubPr>
                                <m:e>
                                  <m:r>
                                    <a:rPr lang="en-GB" sz="1800" b="0" i="1" smtClean="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𝑠𝑠𝑓</m:t>
                                  </m:r>
                                  <m:r>
                                    <a:rPr lang="en-GB" sz="1800" b="0" i="1" smtClean="0">
                                      <a:solidFill>
                                        <a:schemeClr val="bg1"/>
                                      </a:solidFill>
                                      <a:latin typeface="Cambria Math" panose="02040503050406030204" pitchFamily="18" charset="0"/>
                                    </a:rPr>
                                    <m:t>_</m:t>
                                  </m:r>
                                  <m:r>
                                    <a:rPr lang="en-GB" sz="1800" b="0" i="1" smtClean="0">
                                      <a:solidFill>
                                        <a:schemeClr val="bg1"/>
                                      </a:solidFill>
                                      <a:latin typeface="Cambria Math" panose="02040503050406030204" pitchFamily="18" charset="0"/>
                                    </a:rPr>
                                    <m:t>𝑢𝑝</m:t>
                                  </m:r>
                                  <m:r>
                                    <a:rPr lang="en-GB" sz="180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a:solidFill>
                                    <a:schemeClr val="bg1"/>
                                  </a:solidFill>
                                  <a:latin typeface="Cambria Math" panose="02040503050406030204" pitchFamily="18" charset="0"/>
                                </a:rPr>
                                <m:t> −</m:t>
                              </m:r>
                              <m:r>
                                <a:rPr lang="en-GB" sz="1800" b="0" i="1" smtClean="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𝑜𝑓</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𝑠𝑠𝑓</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𝑑</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m:t>
                          </m:r>
                        </m:e>
                      </m:d>
                      <m:r>
                        <a:rPr lang="en-GB" sz="1800" i="0">
                          <a:solidFill>
                            <a:schemeClr val="bg1"/>
                          </a:solidFill>
                          <a:latin typeface="Cambria Math" panose="02040503050406030204" pitchFamily="18" charset="0"/>
                        </a:rPr>
                        <m:t> </m:t>
                      </m:r>
                    </m:oMath>
                  </m:oMathPara>
                </a14:m>
                <a:endParaRPr lang="en-GB" sz="1800"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009" y="5695078"/>
                <a:ext cx="7684374" cy="411331"/>
              </a:xfrm>
              <a:prstGeom prst="rect">
                <a:avLst/>
              </a:prstGeom>
              <a:blipFill>
                <a:blip r:embed="rId3"/>
                <a:stretch>
                  <a:fillRect b="-8824"/>
                </a:stretch>
              </a:blipFill>
            </p:spPr>
            <p:txBody>
              <a:bodyPr/>
              <a:lstStyle/>
              <a:p>
                <a:r>
                  <a:rPr lang="en-GB">
                    <a:noFill/>
                  </a:rPr>
                  <a:t> </a:t>
                </a:r>
              </a:p>
            </p:txBody>
          </p:sp>
        </mc:Fallback>
      </mc:AlternateContent>
      <p:sp>
        <p:nvSpPr>
          <p:cNvPr id="11" name="Bent Arrow 10"/>
          <p:cNvSpPr/>
          <p:nvPr/>
        </p:nvSpPr>
        <p:spPr>
          <a:xfrm rot="5400000">
            <a:off x="5349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4890877"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4749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mc:AlternateContent xmlns:mc="http://schemas.openxmlformats.org/markup-compatibility/2006" xmlns:a14="http://schemas.microsoft.com/office/drawing/2010/main">
        <mc:Choice Requires="a14">
          <p:sp>
            <p:nvSpPr>
              <p:cNvPr id="15" name="Rectangle 14"/>
              <p:cNvSpPr/>
              <p:nvPr/>
            </p:nvSpPr>
            <p:spPr>
              <a:xfrm>
                <a:off x="-349572" y="2731490"/>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chemeClr val="bg1"/>
                              </a:solidFill>
                              <a:latin typeface="Cambria Math" panose="02040503050406030204" pitchFamily="18" charset="0"/>
                            </a:rPr>
                          </m:ctrlPr>
                        </m:fPr>
                        <m:num>
                          <m:r>
                            <a:rPr lang="en-GB" sz="1600" i="1">
                              <a:solidFill>
                                <a:schemeClr val="bg1"/>
                              </a:solidFill>
                              <a:latin typeface="Cambria Math" panose="02040503050406030204" pitchFamily="18" charset="0"/>
                            </a:rPr>
                            <m:t>𝑑</m:t>
                          </m:r>
                          <m:r>
                            <a:rPr lang="en-GB" sz="1600" i="1">
                              <a:solidFill>
                                <a:schemeClr val="bg1"/>
                              </a:solidFill>
                              <a:latin typeface="Cambria Math" panose="02040503050406030204" pitchFamily="18" charset="0"/>
                            </a:rPr>
                            <m:t>𝜃</m:t>
                          </m:r>
                        </m:num>
                        <m:den>
                          <m:r>
                            <a:rPr lang="en-GB" sz="1600" i="1">
                              <a:solidFill>
                                <a:schemeClr val="bg1"/>
                              </a:solidFill>
                              <a:latin typeface="Cambria Math" panose="02040503050406030204" pitchFamily="18" charset="0"/>
                            </a:rPr>
                            <m:t>𝑑𝑡</m:t>
                          </m:r>
                        </m:den>
                      </m:f>
                      <m:r>
                        <a:rPr lang="en-GB" sz="1600" i="0">
                          <a:solidFill>
                            <a:schemeClr val="bg1"/>
                          </a:solidFill>
                          <a:latin typeface="Cambria Math" panose="02040503050406030204" pitchFamily="18" charset="0"/>
                        </a:rPr>
                        <m:t> =  </m:t>
                      </m:r>
                      <m:r>
                        <a:rPr lang="en-GB" sz="1600" i="1">
                          <a:solidFill>
                            <a:schemeClr val="bg1"/>
                          </a:solidFill>
                          <a:latin typeface="Cambria Math" panose="02040503050406030204" pitchFamily="18" charset="0"/>
                        </a:rPr>
                        <m:t>𝑟</m:t>
                      </m:r>
                      <m:r>
                        <a:rPr lang="en-GB" sz="1600" i="0">
                          <a:solidFill>
                            <a:schemeClr val="bg1"/>
                          </a:solidFill>
                          <a:latin typeface="Cambria Math" panose="02040503050406030204" pitchFamily="18" charset="0"/>
                        </a:rPr>
                        <m:t>+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𝑜𝑓</m:t>
                          </m:r>
                          <m:r>
                            <m:rPr>
                              <m:lit/>
                            </m:rPr>
                            <a:rPr lang="en-GB" sz="1600" i="0">
                              <a:solidFill>
                                <a:schemeClr val="bg1"/>
                              </a:solidFill>
                              <a:latin typeface="Cambria Math" panose="02040503050406030204" pitchFamily="18" charset="0"/>
                            </a:rPr>
                            <m:t>_</m:t>
                          </m:r>
                          <m:r>
                            <a:rPr lang="en-GB" sz="1600" i="1">
                              <a:solidFill>
                                <a:schemeClr val="bg1"/>
                              </a:solidFill>
                              <a:latin typeface="Cambria Math" panose="02040503050406030204" pitchFamily="18" charset="0"/>
                            </a:rPr>
                            <m:t>𝑢𝑝</m:t>
                          </m:r>
                        </m:sub>
                      </m:sSub>
                      <m:r>
                        <a:rPr lang="en-GB" sz="1600" i="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𝑠𝑠𝑓</m:t>
                          </m:r>
                          <m:r>
                            <m:rPr>
                              <m:lit/>
                            </m:rPr>
                            <a:rPr lang="en-GB" sz="1600" i="0">
                              <a:solidFill>
                                <a:schemeClr val="bg1"/>
                              </a:solidFill>
                              <a:latin typeface="Cambria Math" panose="02040503050406030204" pitchFamily="18" charset="0"/>
                            </a:rPr>
                            <m:t>_</m:t>
                          </m:r>
                          <m:r>
                            <a:rPr lang="en-GB" sz="1600" i="1">
                              <a:solidFill>
                                <a:schemeClr val="bg1"/>
                              </a:solidFill>
                              <a:latin typeface="Cambria Math" panose="02040503050406030204" pitchFamily="18" charset="0"/>
                            </a:rPr>
                            <m:t>𝑢𝑝</m:t>
                          </m:r>
                        </m:sub>
                      </m:sSub>
                      <m:r>
                        <a:rPr lang="en-GB" sz="1600" i="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𝑜𝑓</m:t>
                          </m:r>
                        </m:sub>
                      </m:sSub>
                      <m:r>
                        <a:rPr lang="en-GB" sz="1600" i="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𝑠𝑠𝑓</m:t>
                          </m:r>
                        </m:sub>
                      </m:sSub>
                      <m:r>
                        <a:rPr lang="en-GB" sz="1600" i="0">
                          <a:solidFill>
                            <a:schemeClr val="bg1"/>
                          </a:solidFill>
                          <a:latin typeface="Cambria Math" panose="02040503050406030204" pitchFamily="18" charset="0"/>
                        </a:rPr>
                        <m:t> − </m:t>
                      </m:r>
                      <m:sSub>
                        <m:sSubPr>
                          <m:ctrlPr>
                            <a:rPr lang="en-GB" sz="1600" i="1">
                              <a:solidFill>
                                <a:schemeClr val="bg1"/>
                              </a:solidFill>
                              <a:latin typeface="Cambria Math" panose="02040503050406030204" pitchFamily="18" charset="0"/>
                            </a:rPr>
                          </m:ctrlPr>
                        </m:sSubPr>
                        <m:e>
                          <m:r>
                            <a:rPr lang="en-GB" sz="1600" i="1">
                              <a:solidFill>
                                <a:schemeClr val="bg1"/>
                              </a:solidFill>
                              <a:latin typeface="Cambria Math" panose="02040503050406030204" pitchFamily="18" charset="0"/>
                            </a:rPr>
                            <m:t>𝑞</m:t>
                          </m:r>
                        </m:e>
                        <m:sub>
                          <m:r>
                            <a:rPr lang="en-GB" sz="1600" i="1">
                              <a:solidFill>
                                <a:schemeClr val="bg1"/>
                              </a:solidFill>
                              <a:latin typeface="Cambria Math" panose="02040503050406030204" pitchFamily="18" charset="0"/>
                            </a:rPr>
                            <m:t>𝑑</m:t>
                          </m:r>
                        </m:sub>
                      </m:sSub>
                      <m:r>
                        <a:rPr lang="en-GB" sz="1600" i="0">
                          <a:solidFill>
                            <a:schemeClr val="bg1"/>
                          </a:solidFill>
                          <a:latin typeface="Cambria Math" panose="02040503050406030204" pitchFamily="18" charset="0"/>
                        </a:rPr>
                        <m:t> </m:t>
                      </m:r>
                    </m:oMath>
                  </m:oMathPara>
                </a14:m>
                <a:endParaRPr lang="en-GB" sz="16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349572" y="2731490"/>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4646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an IDE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43439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an IDE (</a:t>
            </a:r>
            <a:r>
              <a:rPr lang="en-GB" dirty="0" err="1"/>
              <a:t>Spyder</a:t>
            </a:r>
            <a:r>
              <a:rPr lang="en-GB" dirty="0"/>
              <a:t>)</a:t>
            </a:r>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460651" y="1985554"/>
            <a:ext cx="8222697" cy="4672924"/>
          </a:xfrm>
          <a:prstGeom prst="rect">
            <a:avLst/>
          </a:prstGeom>
        </p:spPr>
      </p:pic>
      <p:sp>
        <p:nvSpPr>
          <p:cNvPr id="6" name="TextBox 5"/>
          <p:cNvSpPr txBox="1"/>
          <p:nvPr/>
        </p:nvSpPr>
        <p:spPr>
          <a:xfrm>
            <a:off x="5055326" y="5715298"/>
            <a:ext cx="2778034" cy="461665"/>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Console</a:t>
            </a:r>
          </a:p>
        </p:txBody>
      </p:sp>
      <p:sp>
        <p:nvSpPr>
          <p:cNvPr id="7" name="TextBox 6"/>
          <p:cNvSpPr txBox="1"/>
          <p:nvPr/>
        </p:nvSpPr>
        <p:spPr>
          <a:xfrm>
            <a:off x="5055326" y="3330394"/>
            <a:ext cx="2778034" cy="461665"/>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Help window</a:t>
            </a:r>
          </a:p>
        </p:txBody>
      </p:sp>
      <p:sp>
        <p:nvSpPr>
          <p:cNvPr id="8" name="TextBox 7"/>
          <p:cNvSpPr txBox="1"/>
          <p:nvPr/>
        </p:nvSpPr>
        <p:spPr>
          <a:xfrm>
            <a:off x="988423" y="3844031"/>
            <a:ext cx="2778034" cy="461665"/>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Code window</a:t>
            </a:r>
          </a:p>
        </p:txBody>
      </p:sp>
      <p:sp>
        <p:nvSpPr>
          <p:cNvPr id="9" name="Oval 8"/>
          <p:cNvSpPr/>
          <p:nvPr/>
        </p:nvSpPr>
        <p:spPr>
          <a:xfrm rot="20665406">
            <a:off x="1428206" y="2031822"/>
            <a:ext cx="418011" cy="60085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flipV="1">
            <a:off x="1867112" y="2012826"/>
            <a:ext cx="627017" cy="210203"/>
          </a:xfrm>
          <a:prstGeom prst="curvedConnector3">
            <a:avLst>
              <a:gd name="adj1" fmla="val 50000"/>
            </a:avLst>
          </a:prstGeom>
          <a:ln w="34925">
            <a:solidFill>
              <a:srgbClr val="FC1A02"/>
            </a:solidFill>
            <a:prstDash val="sysDash"/>
            <a:headEnd type="stealth"/>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94129" y="1744816"/>
            <a:ext cx="1616318" cy="461665"/>
          </a:xfrm>
          <a:prstGeom prst="rect">
            <a:avLst/>
          </a:prstGeom>
          <a:solidFill>
            <a:srgbClr val="FFFFFF">
              <a:alpha val="50196"/>
            </a:srgbClr>
          </a:solidFill>
        </p:spPr>
        <p:txBody>
          <a:bodyPr wrap="square" rtlCol="0">
            <a:spAutoFit/>
          </a:bodyPr>
          <a:lstStyle/>
          <a:p>
            <a:pPr algn="ctr"/>
            <a:r>
              <a:rPr lang="en-GB" dirty="0">
                <a:latin typeface="Gill Sans MT" panose="020B0502020104020203" pitchFamily="34" charset="0"/>
              </a:rPr>
              <a:t>Run code</a:t>
            </a:r>
          </a:p>
        </p:txBody>
      </p:sp>
      <p:sp>
        <p:nvSpPr>
          <p:cNvPr id="14" name="Oval 13"/>
          <p:cNvSpPr/>
          <p:nvPr/>
        </p:nvSpPr>
        <p:spPr>
          <a:xfrm rot="16200000">
            <a:off x="5009307" y="3759186"/>
            <a:ext cx="418011" cy="189471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0"/>
          <p:cNvCxnSpPr/>
          <p:nvPr/>
        </p:nvCxnSpPr>
        <p:spPr>
          <a:xfrm rot="5400000" flipH="1" flipV="1">
            <a:off x="6016545" y="3950814"/>
            <a:ext cx="846888" cy="548640"/>
          </a:xfrm>
          <a:prstGeom prst="curvedConnector3">
            <a:avLst>
              <a:gd name="adj1" fmla="val 50000"/>
            </a:avLst>
          </a:prstGeom>
          <a:ln w="34925">
            <a:solidFill>
              <a:srgbClr val="FC1A02"/>
            </a:solidFill>
            <a:prstDash val="sysDash"/>
            <a:headEnd type="stealth"/>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5669" y="4183322"/>
            <a:ext cx="2006960" cy="523220"/>
          </a:xfrm>
          <a:prstGeom prst="rect">
            <a:avLst/>
          </a:prstGeom>
          <a:solidFill>
            <a:srgbClr val="FFFFFF">
              <a:alpha val="50196"/>
            </a:srgbClr>
          </a:solidFill>
        </p:spPr>
        <p:txBody>
          <a:bodyPr wrap="square" rtlCol="0">
            <a:spAutoFit/>
          </a:bodyPr>
          <a:lstStyle/>
          <a:p>
            <a:pPr algn="ctr"/>
            <a:r>
              <a:rPr lang="en-GB" sz="1400" dirty="0">
                <a:latin typeface="Gill Sans MT" panose="020B0502020104020203" pitchFamily="34" charset="0"/>
              </a:rPr>
              <a:t>Other tabs select variables, files or profiler</a:t>
            </a:r>
            <a:endParaRPr lang="en-GB" dirty="0">
              <a:latin typeface="Gill Sans MT" panose="020B0502020104020203" pitchFamily="34" charset="0"/>
            </a:endParaRPr>
          </a:p>
        </p:txBody>
      </p:sp>
    </p:spTree>
    <p:extLst>
      <p:ext uri="{BB962C8B-B14F-4D97-AF65-F5344CB8AC3E}">
        <p14:creationId xmlns:p14="http://schemas.microsoft.com/office/powerpoint/2010/main" val="1907755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Help!</a:t>
            </a: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497833" y="2129628"/>
            <a:ext cx="8148333" cy="4630663"/>
          </a:xfrm>
          <a:prstGeom prst="rect">
            <a:avLst/>
          </a:prstGeom>
        </p:spPr>
      </p:pic>
      <p:sp>
        <p:nvSpPr>
          <p:cNvPr id="5" name="Oval 4"/>
          <p:cNvSpPr/>
          <p:nvPr/>
        </p:nvSpPr>
        <p:spPr>
          <a:xfrm rot="16200000">
            <a:off x="1239297" y="2920047"/>
            <a:ext cx="762440" cy="2280201"/>
          </a:xfrm>
          <a:prstGeom prst="ellipse">
            <a:avLst/>
          </a:prstGeom>
          <a:noFill/>
          <a:ln w="38100">
            <a:solidFill>
              <a:srgbClr val="FF0000"/>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10"/>
          <p:cNvCxnSpPr/>
          <p:nvPr/>
        </p:nvCxnSpPr>
        <p:spPr>
          <a:xfrm flipV="1">
            <a:off x="1045029" y="3013167"/>
            <a:ext cx="3265714" cy="896982"/>
          </a:xfrm>
          <a:prstGeom prst="curvedConnector3">
            <a:avLst>
              <a:gd name="adj1" fmla="val 50000"/>
            </a:avLst>
          </a:prstGeom>
          <a:ln w="34925">
            <a:solidFill>
              <a:srgbClr val="FC1A02"/>
            </a:solidFill>
            <a:prstDash val="sysDash"/>
            <a:headEnd type="stealth"/>
            <a:tailEnd type="stealt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27544" y="3536927"/>
            <a:ext cx="2006960" cy="954107"/>
          </a:xfrm>
          <a:prstGeom prst="rect">
            <a:avLst/>
          </a:prstGeom>
          <a:solidFill>
            <a:srgbClr val="FFFFFF">
              <a:alpha val="50196"/>
            </a:srgbClr>
          </a:solidFill>
        </p:spPr>
        <p:txBody>
          <a:bodyPr wrap="square" rtlCol="0">
            <a:spAutoFit/>
          </a:bodyPr>
          <a:lstStyle/>
          <a:p>
            <a:pPr algn="ctr"/>
            <a:r>
              <a:rPr lang="en-GB" sz="1400" dirty="0">
                <a:latin typeface="Gill Sans MT" panose="020B0502020104020203" pitchFamily="34" charset="0"/>
              </a:rPr>
              <a:t>Ctrl-I over a keyword in the program brings up help in the code and help windows</a:t>
            </a:r>
            <a:endParaRPr lang="en-GB" dirty="0">
              <a:latin typeface="Gill Sans MT" panose="020B0502020104020203" pitchFamily="34" charset="0"/>
            </a:endParaRPr>
          </a:p>
        </p:txBody>
      </p:sp>
    </p:spTree>
    <p:extLst>
      <p:ext uri="{BB962C8B-B14F-4D97-AF65-F5344CB8AC3E}">
        <p14:creationId xmlns:p14="http://schemas.microsoft.com/office/powerpoint/2010/main" val="106183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Conceptualizing the Leaky Bucket</a:t>
            </a:r>
          </a:p>
        </p:txBody>
      </p:sp>
      <p:sp>
        <p:nvSpPr>
          <p:cNvPr id="3" name="Content Placeholder 2"/>
          <p:cNvSpPr>
            <a:spLocks noGrp="1"/>
          </p:cNvSpPr>
          <p:nvPr>
            <p:ph idx="1"/>
          </p:nvPr>
        </p:nvSpPr>
        <p:spPr>
          <a:xfrm>
            <a:off x="391887" y="2129628"/>
            <a:ext cx="4644932" cy="4462761"/>
          </a:xfrm>
        </p:spPr>
        <p:txBody>
          <a:bodyPr>
            <a:normAutofit fontScale="85000" lnSpcReduction="20000"/>
          </a:bodyPr>
          <a:lstStyle/>
          <a:p>
            <a:r>
              <a:rPr lang="en-GB" sz="1800" dirty="0"/>
              <a:t>Start with a store &amp; flow diagram like this one</a:t>
            </a:r>
          </a:p>
          <a:p>
            <a:r>
              <a:rPr lang="en-GB" sz="1800" dirty="0"/>
              <a:t>Write a balance equation:</a:t>
            </a:r>
          </a:p>
          <a:p>
            <a:endParaRPr lang="en-GB" sz="1800" dirty="0"/>
          </a:p>
          <a:p>
            <a:endParaRPr lang="en-GB" sz="1800" dirty="0"/>
          </a:p>
          <a:p>
            <a:r>
              <a:rPr lang="en-GB" sz="1800" i="1" dirty="0">
                <a:solidFill>
                  <a:schemeClr val="tx1"/>
                </a:solidFill>
                <a:latin typeface="Symbol" panose="05050102010706020507" pitchFamily="18" charset="2"/>
              </a:rPr>
              <a:t>q</a:t>
            </a:r>
            <a:r>
              <a:rPr lang="en-GB" sz="1800" dirty="0">
                <a:solidFill>
                  <a:schemeClr val="tx1"/>
                </a:solidFill>
              </a:rPr>
              <a:t> is soil moisture [mm]</a:t>
            </a:r>
          </a:p>
          <a:p>
            <a:r>
              <a:rPr lang="en-GB" sz="1800" i="1" dirty="0">
                <a:solidFill>
                  <a:schemeClr val="tx1"/>
                </a:solidFill>
              </a:rPr>
              <a:t>r</a:t>
            </a:r>
            <a:r>
              <a:rPr lang="en-GB" sz="1800" dirty="0">
                <a:solidFill>
                  <a:schemeClr val="tx1"/>
                </a:solidFill>
              </a:rPr>
              <a:t> is rainfall intensity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of_up</a:t>
            </a:r>
            <a:r>
              <a:rPr lang="en-GB" sz="1800" i="1" dirty="0">
                <a:solidFill>
                  <a:schemeClr val="tx1"/>
                </a:solidFill>
              </a:rPr>
              <a:t> </a:t>
            </a:r>
            <a:r>
              <a:rPr lang="en-GB" sz="1800" dirty="0">
                <a:solidFill>
                  <a:schemeClr val="tx1"/>
                </a:solidFill>
              </a:rPr>
              <a:t>is </a:t>
            </a:r>
            <a:r>
              <a:rPr lang="en-GB" sz="1800" dirty="0" err="1">
                <a:solidFill>
                  <a:schemeClr val="tx1"/>
                </a:solidFill>
              </a:rPr>
              <a:t>runon</a:t>
            </a:r>
            <a:r>
              <a:rPr lang="en-GB" sz="1800" dirty="0">
                <a:solidFill>
                  <a:schemeClr val="tx1"/>
                </a:solidFill>
              </a:rPr>
              <a:t>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ssf_up</a:t>
            </a:r>
            <a:r>
              <a:rPr lang="en-GB" sz="1800" i="1" dirty="0">
                <a:solidFill>
                  <a:schemeClr val="tx1"/>
                </a:solidFill>
              </a:rPr>
              <a:t> </a:t>
            </a:r>
            <a:r>
              <a:rPr lang="en-GB" sz="1800" dirty="0">
                <a:solidFill>
                  <a:schemeClr val="tx1"/>
                </a:solidFill>
              </a:rPr>
              <a:t>is upslope subsurface inflow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of</a:t>
            </a:r>
            <a:r>
              <a:rPr lang="en-GB" sz="1800" i="1" dirty="0">
                <a:solidFill>
                  <a:schemeClr val="tx1"/>
                </a:solidFill>
              </a:rPr>
              <a:t> </a:t>
            </a:r>
            <a:r>
              <a:rPr lang="en-GB" sz="1800" dirty="0">
                <a:solidFill>
                  <a:schemeClr val="tx1"/>
                </a:solidFill>
              </a:rPr>
              <a:t>is overland flow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ssf</a:t>
            </a:r>
            <a:r>
              <a:rPr lang="en-GB" sz="1800" i="1" dirty="0">
                <a:solidFill>
                  <a:schemeClr val="tx1"/>
                </a:solidFill>
              </a:rPr>
              <a:t> </a:t>
            </a:r>
            <a:r>
              <a:rPr lang="en-GB" sz="1800" dirty="0">
                <a:solidFill>
                  <a:schemeClr val="tx1"/>
                </a:solidFill>
              </a:rPr>
              <a:t>is subsurface outflow rate [mm h</a:t>
            </a:r>
            <a:r>
              <a:rPr lang="en-GB" sz="1800" baseline="30000" dirty="0">
                <a:solidFill>
                  <a:schemeClr val="tx1"/>
                </a:solidFill>
              </a:rPr>
              <a:t>-1</a:t>
            </a:r>
            <a:r>
              <a:rPr lang="en-GB" sz="1800" dirty="0">
                <a:solidFill>
                  <a:schemeClr val="tx1"/>
                </a:solidFill>
              </a:rPr>
              <a:t>]</a:t>
            </a:r>
          </a:p>
          <a:p>
            <a:r>
              <a:rPr lang="en-GB" sz="1800" i="1" dirty="0" err="1">
                <a:solidFill>
                  <a:schemeClr val="tx1"/>
                </a:solidFill>
              </a:rPr>
              <a:t>q</a:t>
            </a:r>
            <a:r>
              <a:rPr lang="en-GB" sz="1800" i="1" baseline="-25000" dirty="0" err="1">
                <a:solidFill>
                  <a:schemeClr val="tx1"/>
                </a:solidFill>
              </a:rPr>
              <a:t>d</a:t>
            </a:r>
            <a:r>
              <a:rPr lang="en-GB" sz="1800" i="1" dirty="0">
                <a:solidFill>
                  <a:schemeClr val="tx1"/>
                </a:solidFill>
              </a:rPr>
              <a:t> </a:t>
            </a:r>
            <a:r>
              <a:rPr lang="en-GB" sz="1800" dirty="0">
                <a:solidFill>
                  <a:schemeClr val="tx1"/>
                </a:solidFill>
              </a:rPr>
              <a:t>is drainage rate [mm h</a:t>
            </a:r>
            <a:r>
              <a:rPr lang="en-GB" sz="1800" baseline="30000" dirty="0">
                <a:solidFill>
                  <a:schemeClr val="tx1"/>
                </a:solidFill>
              </a:rPr>
              <a:t>-1</a:t>
            </a:r>
            <a:r>
              <a:rPr lang="en-GB" sz="1800" dirty="0">
                <a:solidFill>
                  <a:schemeClr val="tx1"/>
                </a:solidFill>
              </a:rPr>
              <a:t>]</a:t>
            </a:r>
          </a:p>
          <a:p>
            <a:r>
              <a:rPr lang="en-GB" sz="1800" dirty="0">
                <a:solidFill>
                  <a:schemeClr val="bg1"/>
                </a:solidFill>
              </a:rPr>
              <a:t>Or as a finite difference equation:</a:t>
            </a:r>
          </a:p>
          <a:p>
            <a:endParaRPr lang="en-GB" sz="1800" dirty="0">
              <a:solidFill>
                <a:schemeClr val="bg1"/>
              </a:solidFill>
            </a:endParaRPr>
          </a:p>
          <a:p>
            <a:r>
              <a:rPr lang="en-GB" sz="1800" dirty="0">
                <a:solidFill>
                  <a:schemeClr val="bg1"/>
                </a:solidFill>
              </a:rPr>
              <a:t>Where </a:t>
            </a:r>
            <a:r>
              <a:rPr lang="en-GB" sz="1800" i="1" dirty="0">
                <a:solidFill>
                  <a:schemeClr val="bg1"/>
                </a:solidFill>
              </a:rPr>
              <a:t>k </a:t>
            </a:r>
            <a:r>
              <a:rPr lang="en-GB" sz="1800" dirty="0">
                <a:solidFill>
                  <a:schemeClr val="bg1"/>
                </a:solidFill>
              </a:rPr>
              <a:t>indexes the </a:t>
            </a:r>
            <a:r>
              <a:rPr lang="en-GB" sz="1800" dirty="0" err="1">
                <a:solidFill>
                  <a:schemeClr val="bg1"/>
                </a:solidFill>
              </a:rPr>
              <a:t>timestep</a:t>
            </a:r>
            <a:endParaRPr lang="en-GB" sz="1800" dirty="0">
              <a:solidFill>
                <a:schemeClr val="bg1"/>
              </a:solidFill>
            </a:endParaRPr>
          </a:p>
          <a:p>
            <a:endParaRPr lang="en-GB" sz="1800" dirty="0"/>
          </a:p>
          <a:p>
            <a:endParaRPr lang="en-GB" sz="1800" dirty="0"/>
          </a:p>
          <a:p>
            <a:endParaRPr lang="en-GB" sz="1800" dirty="0"/>
          </a:p>
        </p:txBody>
      </p:sp>
      <mc:AlternateContent xmlns:mc="http://schemas.openxmlformats.org/markup-compatibility/2006" xmlns:a14="http://schemas.microsoft.com/office/drawing/2010/main">
        <mc:Choice Requires="a14">
          <p:sp>
            <p:nvSpPr>
              <p:cNvPr id="6" name="Rectangle 5"/>
              <p:cNvSpPr/>
              <p:nvPr/>
            </p:nvSpPr>
            <p:spPr>
              <a:xfrm>
                <a:off x="223009" y="5695078"/>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𝜃</m:t>
                          </m:r>
                        </m:e>
                        <m:sub>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𝜃</m:t>
                          </m:r>
                        </m:e>
                        <m:sub>
                          <m:r>
                            <a:rPr lang="en-GB" sz="1800" i="1">
                              <a:solidFill>
                                <a:schemeClr val="bg1"/>
                              </a:solidFill>
                              <a:latin typeface="Cambria Math" panose="02040503050406030204" pitchFamily="18" charset="0"/>
                            </a:rPr>
                            <m:t>𝑘</m:t>
                          </m:r>
                          <m:r>
                            <a:rPr lang="en-GB" sz="1800" i="0">
                              <a:solidFill>
                                <a:schemeClr val="bg1"/>
                              </a:solidFill>
                              <a:latin typeface="Cambria Math" panose="02040503050406030204" pitchFamily="18" charset="0"/>
                            </a:rPr>
                            <m:t> −  1</m:t>
                          </m:r>
                        </m:sub>
                      </m:sSub>
                      <m:r>
                        <a:rPr lang="en-GB" sz="1800" i="0">
                          <a:solidFill>
                            <a:schemeClr val="bg1"/>
                          </a:solidFill>
                          <a:latin typeface="Cambria Math" panose="02040503050406030204" pitchFamily="18" charset="0"/>
                        </a:rPr>
                        <m:t> + </m:t>
                      </m:r>
                      <m:r>
                        <a:rPr lang="en-GB" sz="1800" i="1">
                          <a:solidFill>
                            <a:schemeClr val="bg1"/>
                          </a:solidFill>
                          <a:latin typeface="Cambria Math" panose="02040503050406030204" pitchFamily="18" charset="0"/>
                        </a:rPr>
                        <m:t>𝑑𝑡</m:t>
                      </m:r>
                      <m:r>
                        <a:rPr lang="en-GB" sz="1800" i="0">
                          <a:solidFill>
                            <a:schemeClr val="bg1"/>
                          </a:solidFill>
                          <a:latin typeface="Cambria Math" panose="02040503050406030204" pitchFamily="18" charset="0"/>
                        </a:rPr>
                        <m:t> </m:t>
                      </m:r>
                      <m:d>
                        <m:dPr>
                          <m:ctrlPr>
                            <a:rPr lang="en-GB" sz="1800" i="1">
                              <a:solidFill>
                                <a:schemeClr val="bg1"/>
                              </a:solidFill>
                              <a:latin typeface="Cambria Math" panose="02040503050406030204" pitchFamily="18" charset="0"/>
                            </a:rPr>
                          </m:ctrlPr>
                        </m:dPr>
                        <m:e>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𝑟</m:t>
                              </m:r>
                            </m:e>
                            <m:sub>
                              <m:r>
                                <a:rPr lang="en-GB" sz="1800" i="1">
                                  <a:solidFill>
                                    <a:schemeClr val="bg1"/>
                                  </a:solidFill>
                                  <a:latin typeface="Cambria Math" panose="02040503050406030204" pitchFamily="18" charset="0"/>
                                </a:rPr>
                                <m:t>𝑘</m:t>
                              </m:r>
                            </m:sub>
                          </m:sSub>
                          <m:r>
                            <a:rPr lang="en-GB" sz="1800" b="0" i="0" smtClean="0">
                              <a:solidFill>
                                <a:schemeClr val="bg1"/>
                              </a:solidFill>
                              <a:latin typeface="Cambria Math" panose="02040503050406030204" pitchFamily="18" charset="0"/>
                            </a:rPr>
                            <m:t>+ </m:t>
                          </m:r>
                          <m:r>
                            <a:rPr lang="en-GB" sz="1800" i="0">
                              <a:solidFill>
                                <a:schemeClr val="bg1"/>
                              </a:solidFill>
                              <a:latin typeface="Cambria Math" panose="02040503050406030204" pitchFamily="18" charset="0"/>
                            </a:rPr>
                            <m:t>–</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b="0" i="1" smtClean="0">
                                  <a:solidFill>
                                    <a:schemeClr val="bg1"/>
                                  </a:solidFill>
                                  <a:latin typeface="Cambria Math" panose="02040503050406030204" pitchFamily="18" charset="0"/>
                                </a:rPr>
                                <m:t>𝑜𝑓</m:t>
                              </m:r>
                              <m:r>
                                <a:rPr lang="en-GB" sz="1800" b="0" i="1" smtClean="0">
                                  <a:solidFill>
                                    <a:schemeClr val="bg1"/>
                                  </a:solidFill>
                                  <a:latin typeface="Cambria Math" panose="02040503050406030204" pitchFamily="18" charset="0"/>
                                </a:rPr>
                                <m:t>_</m:t>
                              </m:r>
                              <m:r>
                                <a:rPr lang="en-GB" sz="1800" b="0" i="1" smtClean="0">
                                  <a:solidFill>
                                    <a:schemeClr val="bg1"/>
                                  </a:solidFill>
                                  <a:latin typeface="Cambria Math" panose="02040503050406030204" pitchFamily="18" charset="0"/>
                                </a:rPr>
                                <m:t>𝑢𝑝</m:t>
                              </m:r>
                              <m:r>
                                <a:rPr lang="en-GB" sz="180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sSub>
                            <m:sSubPr>
                              <m:ctrlPr>
                                <a:rPr lang="en-GB" sz="1800" i="1">
                                  <a:solidFill>
                                    <a:schemeClr val="bg1"/>
                                  </a:solidFill>
                                  <a:latin typeface="Cambria Math" panose="02040503050406030204" pitchFamily="18" charset="0"/>
                                </a:rPr>
                              </m:ctrlPr>
                            </m:sSubPr>
                            <m:e>
                              <m:r>
                                <a:rPr lang="en-GB" sz="1800" b="0" i="1" smtClean="0">
                                  <a:solidFill>
                                    <a:schemeClr val="bg1"/>
                                  </a:solidFill>
                                  <a:latin typeface="Cambria Math" panose="02040503050406030204" pitchFamily="18" charset="0"/>
                                </a:rPr>
                                <m:t>+</m:t>
                              </m:r>
                              <m:sSub>
                                <m:sSubPr>
                                  <m:ctrlPr>
                                    <a:rPr lang="en-GB" sz="1800" i="1">
                                      <a:solidFill>
                                        <a:schemeClr val="bg1"/>
                                      </a:solidFill>
                                      <a:latin typeface="Cambria Math" panose="02040503050406030204" pitchFamily="18" charset="0"/>
                                    </a:rPr>
                                  </m:ctrlPr>
                                </m:sSubPr>
                                <m:e>
                                  <m:r>
                                    <a:rPr lang="en-GB" sz="1800" b="0" i="1" smtClean="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𝑠𝑠𝑓</m:t>
                                  </m:r>
                                  <m:r>
                                    <a:rPr lang="en-GB" sz="1800" b="0" i="1" smtClean="0">
                                      <a:solidFill>
                                        <a:schemeClr val="bg1"/>
                                      </a:solidFill>
                                      <a:latin typeface="Cambria Math" panose="02040503050406030204" pitchFamily="18" charset="0"/>
                                    </a:rPr>
                                    <m:t>_</m:t>
                                  </m:r>
                                  <m:r>
                                    <a:rPr lang="en-GB" sz="1800" b="0" i="1" smtClean="0">
                                      <a:solidFill>
                                        <a:schemeClr val="bg1"/>
                                      </a:solidFill>
                                      <a:latin typeface="Cambria Math" panose="02040503050406030204" pitchFamily="18" charset="0"/>
                                    </a:rPr>
                                    <m:t>𝑢𝑝</m:t>
                                  </m:r>
                                  <m:r>
                                    <a:rPr lang="en-GB" sz="180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a:solidFill>
                                    <a:schemeClr val="bg1"/>
                                  </a:solidFill>
                                  <a:latin typeface="Cambria Math" panose="02040503050406030204" pitchFamily="18" charset="0"/>
                                </a:rPr>
                                <m:t> −</m:t>
                              </m:r>
                              <m:r>
                                <a:rPr lang="en-GB" sz="1800" b="0" i="1" smtClean="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𝑜𝑓</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𝑠𝑠𝑓</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 </m:t>
                          </m:r>
                          <m:sSub>
                            <m:sSubPr>
                              <m:ctrlPr>
                                <a:rPr lang="en-GB" sz="1800" i="1">
                                  <a:solidFill>
                                    <a:schemeClr val="bg1"/>
                                  </a:solidFill>
                                  <a:latin typeface="Cambria Math" panose="02040503050406030204" pitchFamily="18" charset="0"/>
                                </a:rPr>
                              </m:ctrlPr>
                            </m:sSubPr>
                            <m:e>
                              <m:r>
                                <a:rPr lang="en-GB" sz="1800" i="1">
                                  <a:solidFill>
                                    <a:schemeClr val="bg1"/>
                                  </a:solidFill>
                                  <a:latin typeface="Cambria Math" panose="02040503050406030204" pitchFamily="18" charset="0"/>
                                </a:rPr>
                                <m:t>𝑞</m:t>
                              </m:r>
                            </m:e>
                            <m:sub>
                              <m:r>
                                <a:rPr lang="en-GB" sz="1800" i="1">
                                  <a:solidFill>
                                    <a:schemeClr val="bg1"/>
                                  </a:solidFill>
                                  <a:latin typeface="Cambria Math" panose="02040503050406030204" pitchFamily="18" charset="0"/>
                                </a:rPr>
                                <m:t>𝑑</m:t>
                              </m:r>
                              <m:r>
                                <a:rPr lang="en-GB" sz="1800" i="0">
                                  <a:solidFill>
                                    <a:schemeClr val="bg1"/>
                                  </a:solidFill>
                                  <a:latin typeface="Cambria Math" panose="02040503050406030204" pitchFamily="18" charset="0"/>
                                </a:rPr>
                                <m:t>, </m:t>
                              </m:r>
                              <m:r>
                                <a:rPr lang="en-GB" sz="1800" i="1">
                                  <a:solidFill>
                                    <a:schemeClr val="bg1"/>
                                  </a:solidFill>
                                  <a:latin typeface="Cambria Math" panose="02040503050406030204" pitchFamily="18" charset="0"/>
                                </a:rPr>
                                <m:t>𝑘</m:t>
                              </m:r>
                            </m:sub>
                          </m:sSub>
                          <m:r>
                            <a:rPr lang="en-GB" sz="1800" i="0">
                              <a:solidFill>
                                <a:schemeClr val="bg1"/>
                              </a:solidFill>
                              <a:latin typeface="Cambria Math" panose="02040503050406030204" pitchFamily="18" charset="0"/>
                            </a:rPr>
                            <m:t> </m:t>
                          </m:r>
                        </m:e>
                      </m:d>
                      <m:r>
                        <a:rPr lang="en-GB" sz="1800" i="0">
                          <a:solidFill>
                            <a:schemeClr val="bg1"/>
                          </a:solidFill>
                          <a:latin typeface="Cambria Math" panose="02040503050406030204" pitchFamily="18" charset="0"/>
                        </a:rPr>
                        <m:t> </m:t>
                      </m:r>
                    </m:oMath>
                  </m:oMathPara>
                </a14:m>
                <a:endParaRPr lang="en-GB" sz="1800"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009" y="5695078"/>
                <a:ext cx="7684374" cy="411331"/>
              </a:xfrm>
              <a:prstGeom prst="rect">
                <a:avLst/>
              </a:prstGeom>
              <a:blipFill>
                <a:blip r:embed="rId2"/>
                <a:stretch>
                  <a:fillRect b="-8824"/>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B2745BFE-3A1C-4F83-3ABD-01B1557D11A1}"/>
              </a:ext>
            </a:extLst>
          </p:cNvPr>
          <p:cNvGrpSpPr/>
          <p:nvPr/>
        </p:nvGrpSpPr>
        <p:grpSpPr>
          <a:xfrm>
            <a:off x="4651902" y="1881855"/>
            <a:ext cx="4412388" cy="3726212"/>
            <a:chOff x="4651902" y="1881855"/>
            <a:chExt cx="4412388" cy="3726212"/>
          </a:xfrm>
        </p:grpSpPr>
        <p:sp>
          <p:nvSpPr>
            <p:cNvPr id="5" name="Rectangle 4">
              <a:extLst>
                <a:ext uri="{FF2B5EF4-FFF2-40B4-BE49-F238E27FC236}">
                  <a16:creationId xmlns:a16="http://schemas.microsoft.com/office/drawing/2014/main" id="{235F4C83-D1BB-4201-8145-D1F820AB97EE}"/>
                </a:ext>
              </a:extLst>
            </p:cNvPr>
            <p:cNvSpPr/>
            <p:nvPr/>
          </p:nvSpPr>
          <p:spPr>
            <a:xfrm>
              <a:off x="4651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p:nvPr/>
          </p:nvPicPr>
          <p:blipFill>
            <a:blip r:embed="rId3" cstate="print"/>
            <a:srcRect/>
            <a:stretch>
              <a:fillRect/>
            </a:stretch>
          </p:blipFill>
          <p:spPr bwMode="auto">
            <a:xfrm>
              <a:off x="5511465" y="1881855"/>
              <a:ext cx="3552825" cy="3724275"/>
            </a:xfrm>
            <a:prstGeom prst="rect">
              <a:avLst/>
            </a:prstGeom>
            <a:noFill/>
          </p:spPr>
        </p:pic>
        <p:sp>
          <p:nvSpPr>
            <p:cNvPr id="11" name="Bent Arrow 10"/>
            <p:cNvSpPr/>
            <p:nvPr/>
          </p:nvSpPr>
          <p:spPr>
            <a:xfrm rot="5400000">
              <a:off x="5349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4890877"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4749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p:grpSp>
      <mc:AlternateContent xmlns:mc="http://schemas.openxmlformats.org/markup-compatibility/2006" xmlns:a14="http://schemas.microsoft.com/office/drawing/2010/main">
        <mc:Choice Requires="a14">
          <p:sp>
            <p:nvSpPr>
              <p:cNvPr id="15" name="Rectangle 14"/>
              <p:cNvSpPr/>
              <p:nvPr/>
            </p:nvSpPr>
            <p:spPr>
              <a:xfrm>
                <a:off x="-349572" y="2731490"/>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𝑑</m:t>
                          </m:r>
                          <m:r>
                            <a:rPr lang="en-GB" sz="1600" i="1">
                              <a:latin typeface="Cambria Math" panose="02040503050406030204" pitchFamily="18" charset="0"/>
                            </a:rPr>
                            <m:t>𝜃</m:t>
                          </m:r>
                        </m:num>
                        <m:den>
                          <m:r>
                            <a:rPr lang="en-GB" sz="1600" i="1">
                              <a:latin typeface="Cambria Math" panose="02040503050406030204" pitchFamily="18" charset="0"/>
                            </a:rPr>
                            <m:t>𝑑𝑡</m:t>
                          </m:r>
                        </m:den>
                      </m:f>
                      <m:r>
                        <a:rPr lang="en-GB" sz="1600" i="0">
                          <a:latin typeface="Cambria Math" panose="02040503050406030204" pitchFamily="18" charset="0"/>
                        </a:rPr>
                        <m:t> =  </m:t>
                      </m:r>
                      <m:r>
                        <a:rPr lang="en-GB" sz="1600" i="1">
                          <a:latin typeface="Cambria Math" panose="02040503050406030204" pitchFamily="18" charset="0"/>
                        </a:rPr>
                        <m:t>𝑟</m:t>
                      </m:r>
                      <m:r>
                        <a:rPr lang="en-GB" sz="1600" i="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r>
                            <m:rPr>
                              <m:lit/>
                            </m:rPr>
                            <a:rPr lang="en-GB" sz="1600" i="0">
                              <a:latin typeface="Cambria Math" panose="02040503050406030204" pitchFamily="18" charset="0"/>
                            </a:rPr>
                            <m:t>_</m:t>
                          </m:r>
                          <m:r>
                            <a:rPr lang="en-GB" sz="1600" i="1">
                              <a:latin typeface="Cambria Math" panose="02040503050406030204" pitchFamily="18" charset="0"/>
                            </a:rPr>
                            <m:t>𝑢𝑝</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r>
                            <m:rPr>
                              <m:lit/>
                            </m:rPr>
                            <a:rPr lang="en-GB" sz="1600" i="0">
                              <a:latin typeface="Cambria Math" panose="02040503050406030204" pitchFamily="18" charset="0"/>
                            </a:rPr>
                            <m:t>_</m:t>
                          </m:r>
                          <m:r>
                            <a:rPr lang="en-GB" sz="1600" i="1">
                              <a:latin typeface="Cambria Math" panose="02040503050406030204" pitchFamily="18" charset="0"/>
                            </a:rPr>
                            <m:t>𝑢𝑝</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𝑑</m:t>
                          </m:r>
                        </m:sub>
                      </m:sSub>
                      <m:r>
                        <a:rPr lang="en-GB" sz="1600" i="0">
                          <a:latin typeface="Cambria Math" panose="02040503050406030204" pitchFamily="18" charset="0"/>
                        </a:rPr>
                        <m:t> </m:t>
                      </m:r>
                    </m:oMath>
                  </m:oMathPara>
                </a14:m>
                <a:endParaRPr lang="en-GB" sz="1600" dirty="0"/>
              </a:p>
            </p:txBody>
          </p:sp>
        </mc:Choice>
        <mc:Fallback xmlns="">
          <p:sp>
            <p:nvSpPr>
              <p:cNvPr id="15" name="Rectangle 14"/>
              <p:cNvSpPr>
                <a:spLocks noRot="1" noChangeAspect="1" noMove="1" noResize="1" noEditPoints="1" noAdjustHandles="1" noChangeArrowheads="1" noChangeShapeType="1" noTextEdit="1"/>
              </p:cNvSpPr>
              <p:nvPr/>
            </p:nvSpPr>
            <p:spPr>
              <a:xfrm>
                <a:off x="-349572" y="2731490"/>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856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F4C83-D1BB-4201-8145-D1F820AB97EE}"/>
              </a:ext>
            </a:extLst>
          </p:cNvPr>
          <p:cNvSpPr/>
          <p:nvPr/>
        </p:nvSpPr>
        <p:spPr>
          <a:xfrm>
            <a:off x="4651902" y="1882067"/>
            <a:ext cx="1029810" cy="372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dirty="0"/>
              <a:t>Conceptualizing the Leaky Bucket</a:t>
            </a:r>
          </a:p>
        </p:txBody>
      </p:sp>
      <p:sp>
        <p:nvSpPr>
          <p:cNvPr id="3" name="Content Placeholder 2"/>
          <p:cNvSpPr>
            <a:spLocks noGrp="1"/>
          </p:cNvSpPr>
          <p:nvPr>
            <p:ph idx="1"/>
          </p:nvPr>
        </p:nvSpPr>
        <p:spPr>
          <a:xfrm>
            <a:off x="391887" y="2129628"/>
            <a:ext cx="4644932" cy="4462761"/>
          </a:xfrm>
        </p:spPr>
        <p:txBody>
          <a:bodyPr>
            <a:normAutofit fontScale="85000" lnSpcReduction="20000"/>
          </a:bodyPr>
          <a:lstStyle/>
          <a:p>
            <a:r>
              <a:rPr lang="en-GB" sz="1800" dirty="0"/>
              <a:t>Start with a store &amp; flow diagram like this one</a:t>
            </a:r>
          </a:p>
          <a:p>
            <a:r>
              <a:rPr lang="en-GB" sz="1800" dirty="0"/>
              <a:t>Write a balance equation:</a:t>
            </a:r>
          </a:p>
          <a:p>
            <a:endParaRPr lang="en-GB" sz="1800" dirty="0"/>
          </a:p>
          <a:p>
            <a:endParaRPr lang="en-GB" sz="1800" dirty="0"/>
          </a:p>
          <a:p>
            <a:r>
              <a:rPr lang="en-GB" sz="1800" i="1" dirty="0">
                <a:latin typeface="Symbol" panose="05050102010706020507" pitchFamily="18" charset="2"/>
              </a:rPr>
              <a:t>q</a:t>
            </a:r>
            <a:r>
              <a:rPr lang="en-GB" sz="1800" dirty="0"/>
              <a:t> is soil moisture [mm]</a:t>
            </a:r>
          </a:p>
          <a:p>
            <a:r>
              <a:rPr lang="en-GB" sz="1800" i="1" dirty="0"/>
              <a:t>r</a:t>
            </a:r>
            <a:r>
              <a:rPr lang="en-GB" sz="1800" dirty="0"/>
              <a:t> is rainfall intensity [mm h</a:t>
            </a:r>
            <a:r>
              <a:rPr lang="en-GB" sz="1800" baseline="30000" dirty="0"/>
              <a:t>-1</a:t>
            </a:r>
            <a:r>
              <a:rPr lang="en-GB" sz="1800" dirty="0"/>
              <a:t>]</a:t>
            </a:r>
          </a:p>
          <a:p>
            <a:r>
              <a:rPr lang="en-GB" sz="1800" i="1" dirty="0" err="1"/>
              <a:t>q</a:t>
            </a:r>
            <a:r>
              <a:rPr lang="en-GB" sz="1800" i="1" baseline="-25000" dirty="0" err="1"/>
              <a:t>of_up</a:t>
            </a:r>
            <a:r>
              <a:rPr lang="en-GB" sz="1800" i="1" dirty="0"/>
              <a:t> </a:t>
            </a:r>
            <a:r>
              <a:rPr lang="en-GB" sz="1800" dirty="0"/>
              <a:t>is </a:t>
            </a:r>
            <a:r>
              <a:rPr lang="en-GB" sz="1800" dirty="0" err="1"/>
              <a:t>runon</a:t>
            </a:r>
            <a:r>
              <a:rPr lang="en-GB" sz="1800" dirty="0"/>
              <a:t> rate [mm h</a:t>
            </a:r>
            <a:r>
              <a:rPr lang="en-GB" sz="1800" baseline="30000" dirty="0"/>
              <a:t>-1</a:t>
            </a:r>
            <a:r>
              <a:rPr lang="en-GB" sz="1800" dirty="0"/>
              <a:t>]</a:t>
            </a:r>
          </a:p>
          <a:p>
            <a:r>
              <a:rPr lang="en-GB" sz="1800" i="1" dirty="0" err="1"/>
              <a:t>q</a:t>
            </a:r>
            <a:r>
              <a:rPr lang="en-GB" sz="1800" i="1" baseline="-25000" dirty="0" err="1"/>
              <a:t>ssf_up</a:t>
            </a:r>
            <a:r>
              <a:rPr lang="en-GB" sz="1800" i="1" dirty="0"/>
              <a:t> </a:t>
            </a:r>
            <a:r>
              <a:rPr lang="en-GB" sz="1800" dirty="0"/>
              <a:t>is upslope subsurface inflow [mm h</a:t>
            </a:r>
            <a:r>
              <a:rPr lang="en-GB" sz="1800" baseline="30000" dirty="0"/>
              <a:t>-1</a:t>
            </a:r>
            <a:r>
              <a:rPr lang="en-GB" sz="1800" dirty="0"/>
              <a:t>]</a:t>
            </a:r>
          </a:p>
          <a:p>
            <a:r>
              <a:rPr lang="en-GB" sz="1800" i="1" dirty="0" err="1"/>
              <a:t>q</a:t>
            </a:r>
            <a:r>
              <a:rPr lang="en-GB" sz="1800" i="1" baseline="-25000" dirty="0" err="1"/>
              <a:t>of</a:t>
            </a:r>
            <a:r>
              <a:rPr lang="en-GB" sz="1800" i="1" dirty="0"/>
              <a:t> </a:t>
            </a:r>
            <a:r>
              <a:rPr lang="en-GB" sz="1800" dirty="0"/>
              <a:t>is overland flow rate [mm h</a:t>
            </a:r>
            <a:r>
              <a:rPr lang="en-GB" sz="1800" baseline="30000" dirty="0"/>
              <a:t>-1</a:t>
            </a:r>
            <a:r>
              <a:rPr lang="en-GB" sz="1800" dirty="0"/>
              <a:t>]</a:t>
            </a:r>
          </a:p>
          <a:p>
            <a:r>
              <a:rPr lang="en-GB" sz="1800" i="1" dirty="0" err="1"/>
              <a:t>q</a:t>
            </a:r>
            <a:r>
              <a:rPr lang="en-GB" sz="1800" i="1" baseline="-25000" dirty="0" err="1"/>
              <a:t>ssf</a:t>
            </a:r>
            <a:r>
              <a:rPr lang="en-GB" sz="1800" i="1" dirty="0"/>
              <a:t> </a:t>
            </a:r>
            <a:r>
              <a:rPr lang="en-GB" sz="1800" dirty="0"/>
              <a:t>is subsurface outflow rate [mm h</a:t>
            </a:r>
            <a:r>
              <a:rPr lang="en-GB" sz="1800" baseline="30000" dirty="0"/>
              <a:t>-1</a:t>
            </a:r>
            <a:r>
              <a:rPr lang="en-GB" sz="1800" dirty="0"/>
              <a:t>]</a:t>
            </a:r>
          </a:p>
          <a:p>
            <a:r>
              <a:rPr lang="en-GB" sz="1800" i="1" dirty="0" err="1"/>
              <a:t>q</a:t>
            </a:r>
            <a:r>
              <a:rPr lang="en-GB" sz="1800" i="1" baseline="-25000" dirty="0" err="1"/>
              <a:t>d</a:t>
            </a:r>
            <a:r>
              <a:rPr lang="en-GB" sz="1800" i="1" dirty="0"/>
              <a:t> </a:t>
            </a:r>
            <a:r>
              <a:rPr lang="en-GB" sz="1800" dirty="0"/>
              <a:t>is drainage rate [mm h</a:t>
            </a:r>
            <a:r>
              <a:rPr lang="en-GB" sz="1800" baseline="30000" dirty="0"/>
              <a:t>-1</a:t>
            </a:r>
            <a:r>
              <a:rPr lang="en-GB" sz="1800" dirty="0"/>
              <a:t>]</a:t>
            </a:r>
          </a:p>
          <a:p>
            <a:r>
              <a:rPr lang="en-GB" sz="1800" dirty="0"/>
              <a:t>Or as a finite difference equation:</a:t>
            </a:r>
          </a:p>
          <a:p>
            <a:endParaRPr lang="en-GB" sz="1800" dirty="0"/>
          </a:p>
          <a:p>
            <a:r>
              <a:rPr lang="en-GB" sz="1800" dirty="0"/>
              <a:t>Where </a:t>
            </a:r>
            <a:r>
              <a:rPr lang="en-GB" sz="1800" i="1" dirty="0"/>
              <a:t>k </a:t>
            </a:r>
            <a:r>
              <a:rPr lang="en-GB" sz="1800" dirty="0"/>
              <a:t>indexes the </a:t>
            </a:r>
            <a:r>
              <a:rPr lang="en-GB" sz="1800" dirty="0" err="1"/>
              <a:t>timestep</a:t>
            </a:r>
            <a:endParaRPr lang="en-GB" sz="1800" dirty="0"/>
          </a:p>
          <a:p>
            <a:endParaRPr lang="en-GB" sz="1800" dirty="0"/>
          </a:p>
          <a:p>
            <a:endParaRPr lang="en-GB" sz="1800" dirty="0"/>
          </a:p>
          <a:p>
            <a:endParaRPr lang="en-GB" sz="1800" dirty="0"/>
          </a:p>
        </p:txBody>
      </p:sp>
      <p:pic>
        <p:nvPicPr>
          <p:cNvPr id="4" name="Picture 3"/>
          <p:cNvPicPr/>
          <p:nvPr/>
        </p:nvPicPr>
        <p:blipFill>
          <a:blip r:embed="rId2" cstate="print"/>
          <a:srcRect/>
          <a:stretch>
            <a:fillRect/>
          </a:stretch>
        </p:blipFill>
        <p:spPr bwMode="auto">
          <a:xfrm>
            <a:off x="5511465" y="1881855"/>
            <a:ext cx="3552825" cy="3724275"/>
          </a:xfrm>
          <a:prstGeom prst="rect">
            <a:avLst/>
          </a:prstGeom>
          <a:noFill/>
        </p:spPr>
      </p:pic>
      <mc:AlternateContent xmlns:mc="http://schemas.openxmlformats.org/markup-compatibility/2006" xmlns:a14="http://schemas.microsoft.com/office/drawing/2010/main">
        <mc:Choice Requires="a14">
          <p:sp>
            <p:nvSpPr>
              <p:cNvPr id="6" name="Rectangle 5"/>
              <p:cNvSpPr/>
              <p:nvPr/>
            </p:nvSpPr>
            <p:spPr>
              <a:xfrm>
                <a:off x="223009" y="5695078"/>
                <a:ext cx="7684374" cy="411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𝜃</m:t>
                          </m:r>
                        </m:e>
                        <m:sub>
                          <m:r>
                            <a:rPr lang="en-GB" sz="1800" i="1">
                              <a:latin typeface="Cambria Math" panose="02040503050406030204" pitchFamily="18" charset="0"/>
                            </a:rPr>
                            <m:t>𝑘</m:t>
                          </m:r>
                        </m:sub>
                      </m:sSub>
                      <m:r>
                        <a:rPr lang="en-GB" sz="1800" i="0">
                          <a:latin typeface="Cambria Math" panose="02040503050406030204" pitchFamily="18" charset="0"/>
                        </a:rPr>
                        <m:t> =  </m:t>
                      </m:r>
                      <m:sSub>
                        <m:sSubPr>
                          <m:ctrlPr>
                            <a:rPr lang="en-GB" sz="1800" i="1">
                              <a:latin typeface="Cambria Math" panose="02040503050406030204" pitchFamily="18" charset="0"/>
                            </a:rPr>
                          </m:ctrlPr>
                        </m:sSubPr>
                        <m:e>
                          <m:r>
                            <a:rPr lang="en-GB" sz="1800" i="1">
                              <a:latin typeface="Cambria Math" panose="02040503050406030204" pitchFamily="18" charset="0"/>
                            </a:rPr>
                            <m:t>𝜃</m:t>
                          </m:r>
                        </m:e>
                        <m:sub>
                          <m:r>
                            <a:rPr lang="en-GB" sz="1800" i="1">
                              <a:latin typeface="Cambria Math" panose="02040503050406030204" pitchFamily="18" charset="0"/>
                            </a:rPr>
                            <m:t>𝑘</m:t>
                          </m:r>
                          <m:r>
                            <a:rPr lang="en-GB" sz="1800" i="0">
                              <a:latin typeface="Cambria Math" panose="02040503050406030204" pitchFamily="18" charset="0"/>
                            </a:rPr>
                            <m:t> −  1</m:t>
                          </m:r>
                        </m:sub>
                      </m:sSub>
                      <m:r>
                        <a:rPr lang="en-GB" sz="1800" i="0">
                          <a:latin typeface="Cambria Math" panose="02040503050406030204" pitchFamily="18" charset="0"/>
                        </a:rPr>
                        <m:t> + </m:t>
                      </m:r>
                      <m:r>
                        <a:rPr lang="en-GB" sz="1800" i="1">
                          <a:latin typeface="Cambria Math" panose="02040503050406030204" pitchFamily="18" charset="0"/>
                        </a:rPr>
                        <m:t>𝑑𝑡</m:t>
                      </m:r>
                      <m:r>
                        <a:rPr lang="en-GB" sz="1800" i="0">
                          <a:latin typeface="Cambria Math" panose="02040503050406030204" pitchFamily="18" charset="0"/>
                        </a:rPr>
                        <m:t> </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𝑘</m:t>
                              </m:r>
                            </m:sub>
                          </m:sSub>
                          <m:r>
                            <a:rPr lang="en-GB" sz="1800" b="0" i="0" smtClean="0">
                              <a:latin typeface="Cambria Math" panose="02040503050406030204" pitchFamily="18" charset="0"/>
                            </a:rPr>
                            <m:t>+ </m:t>
                          </m:r>
                          <m:r>
                            <a:rPr lang="en-GB" sz="1800" i="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𝑞</m:t>
                              </m:r>
                            </m:e>
                            <m:sub>
                              <m:r>
                                <a:rPr lang="en-GB" sz="1800" b="0" i="1" smtClean="0">
                                  <a:latin typeface="Cambria Math" panose="02040503050406030204" pitchFamily="18" charset="0"/>
                                </a:rPr>
                                <m:t>𝑜𝑓</m:t>
                              </m:r>
                              <m:r>
                                <a:rPr lang="en-GB" sz="1800" b="0" i="1" smtClean="0">
                                  <a:latin typeface="Cambria Math" panose="02040503050406030204" pitchFamily="18" charset="0"/>
                                </a:rPr>
                                <m:t>_</m:t>
                              </m:r>
                              <m:r>
                                <a:rPr lang="en-GB" sz="1800" b="0" i="1" smtClean="0">
                                  <a:latin typeface="Cambria Math" panose="02040503050406030204" pitchFamily="18" charset="0"/>
                                </a:rPr>
                                <m:t>𝑢𝑝</m:t>
                              </m:r>
                              <m:r>
                                <a:rPr lang="en-GB" sz="1800">
                                  <a:latin typeface="Cambria Math" panose="02040503050406030204" pitchFamily="18" charset="0"/>
                                </a:rPr>
                                <m:t> </m:t>
                              </m:r>
                              <m:r>
                                <a:rPr lang="en-GB" sz="1800" i="1">
                                  <a:latin typeface="Cambria Math" panose="02040503050406030204" pitchFamily="18" charset="0"/>
                                </a:rPr>
                                <m:t>𝑘</m:t>
                              </m:r>
                            </m:sub>
                          </m:sSub>
                          <m:sSub>
                            <m:sSubPr>
                              <m:ctrlPr>
                                <a:rPr lang="en-GB" sz="1800" i="1">
                                  <a:latin typeface="Cambria Math" panose="02040503050406030204" pitchFamily="18" charset="0"/>
                                </a:rPr>
                              </m:ctrlPr>
                            </m:sSubPr>
                            <m:e>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b="0" i="1" smtClean="0">
                                      <a:latin typeface="Cambria Math" panose="02040503050406030204" pitchFamily="18" charset="0"/>
                                    </a:rPr>
                                    <m:t> </m:t>
                                  </m:r>
                                  <m:r>
                                    <a:rPr lang="en-GB" sz="1800" i="1">
                                      <a:latin typeface="Cambria Math" panose="02040503050406030204" pitchFamily="18" charset="0"/>
                                    </a:rPr>
                                    <m:t>𝑞</m:t>
                                  </m:r>
                                </m:e>
                                <m:sub>
                                  <m:r>
                                    <a:rPr lang="en-GB" sz="1800" i="1">
                                      <a:latin typeface="Cambria Math" panose="02040503050406030204" pitchFamily="18" charset="0"/>
                                    </a:rPr>
                                    <m:t>𝑠𝑠𝑓</m:t>
                                  </m:r>
                                  <m:r>
                                    <a:rPr lang="en-GB" sz="1800" b="0" i="1" smtClean="0">
                                      <a:latin typeface="Cambria Math" panose="02040503050406030204" pitchFamily="18" charset="0"/>
                                    </a:rPr>
                                    <m:t>_</m:t>
                                  </m:r>
                                  <m:r>
                                    <a:rPr lang="en-GB" sz="1800" b="0" i="1" smtClean="0">
                                      <a:latin typeface="Cambria Math" panose="02040503050406030204" pitchFamily="18" charset="0"/>
                                    </a:rPr>
                                    <m:t>𝑢𝑝</m:t>
                                  </m:r>
                                  <m:r>
                                    <a:rPr lang="en-GB" sz="1800">
                                      <a:latin typeface="Cambria Math" panose="02040503050406030204" pitchFamily="18" charset="0"/>
                                    </a:rPr>
                                    <m:t>, </m:t>
                                  </m:r>
                                  <m:r>
                                    <a:rPr lang="en-GB" sz="1800" i="1">
                                      <a:latin typeface="Cambria Math" panose="02040503050406030204" pitchFamily="18" charset="0"/>
                                    </a:rPr>
                                    <m:t>𝑘</m:t>
                                  </m:r>
                                </m:sub>
                              </m:sSub>
                              <m:r>
                                <a:rPr lang="en-GB" sz="1800">
                                  <a:latin typeface="Cambria Math" panose="02040503050406030204" pitchFamily="18" charset="0"/>
                                </a:rPr>
                                <m:t> −</m:t>
                              </m:r>
                              <m:r>
                                <a:rPr lang="en-GB" sz="1800" b="0" i="1" smtClean="0">
                                  <a:latin typeface="Cambria Math" panose="02040503050406030204" pitchFamily="18" charset="0"/>
                                </a:rPr>
                                <m:t> </m:t>
                              </m:r>
                              <m:r>
                                <a:rPr lang="en-GB" sz="1800" i="1">
                                  <a:latin typeface="Cambria Math" panose="02040503050406030204" pitchFamily="18" charset="0"/>
                                </a:rPr>
                                <m:t>𝑞</m:t>
                              </m:r>
                            </m:e>
                            <m:sub>
                              <m:r>
                                <a:rPr lang="en-GB" sz="1800" i="1">
                                  <a:latin typeface="Cambria Math" panose="02040503050406030204" pitchFamily="18" charset="0"/>
                                </a:rPr>
                                <m:t>𝑜𝑓</m:t>
                              </m:r>
                              <m:r>
                                <a:rPr lang="en-GB" sz="1800" i="0">
                                  <a:latin typeface="Cambria Math" panose="02040503050406030204" pitchFamily="18" charset="0"/>
                                </a:rPr>
                                <m:t>, </m:t>
                              </m:r>
                              <m:r>
                                <a:rPr lang="en-GB" sz="1800" i="1">
                                  <a:latin typeface="Cambria Math" panose="02040503050406030204" pitchFamily="18" charset="0"/>
                                </a:rPr>
                                <m:t>𝑘</m:t>
                              </m:r>
                            </m:sub>
                          </m:sSub>
                          <m:r>
                            <a:rPr lang="en-GB" sz="1800" i="0">
                              <a:latin typeface="Cambria Math" panose="02040503050406030204" pitchFamily="18" charset="0"/>
                            </a:rPr>
                            <m:t>  − </m:t>
                          </m:r>
                          <m:sSub>
                            <m:sSubPr>
                              <m:ctrlPr>
                                <a:rPr lang="en-GB" sz="1800" i="1">
                                  <a:latin typeface="Cambria Math" panose="02040503050406030204" pitchFamily="18" charset="0"/>
                                </a:rPr>
                              </m:ctrlPr>
                            </m:sSubPr>
                            <m:e>
                              <m:r>
                                <a:rPr lang="en-GB" sz="1800" i="1">
                                  <a:latin typeface="Cambria Math" panose="02040503050406030204" pitchFamily="18" charset="0"/>
                                </a:rPr>
                                <m:t>𝑞</m:t>
                              </m:r>
                            </m:e>
                            <m:sub>
                              <m:r>
                                <a:rPr lang="en-GB" sz="1800" i="1">
                                  <a:latin typeface="Cambria Math" panose="02040503050406030204" pitchFamily="18" charset="0"/>
                                </a:rPr>
                                <m:t>𝑠𝑠𝑓</m:t>
                              </m:r>
                              <m:r>
                                <a:rPr lang="en-GB" sz="1800" i="0">
                                  <a:latin typeface="Cambria Math" panose="02040503050406030204" pitchFamily="18" charset="0"/>
                                </a:rPr>
                                <m:t>, </m:t>
                              </m:r>
                              <m:r>
                                <a:rPr lang="en-GB" sz="1800" i="1">
                                  <a:latin typeface="Cambria Math" panose="02040503050406030204" pitchFamily="18" charset="0"/>
                                </a:rPr>
                                <m:t>𝑘</m:t>
                              </m:r>
                            </m:sub>
                          </m:sSub>
                          <m:r>
                            <a:rPr lang="en-GB" sz="1800" i="0">
                              <a:latin typeface="Cambria Math" panose="02040503050406030204" pitchFamily="18" charset="0"/>
                            </a:rPr>
                            <m:t> − </m:t>
                          </m:r>
                          <m:sSub>
                            <m:sSubPr>
                              <m:ctrlPr>
                                <a:rPr lang="en-GB" sz="1800" i="1">
                                  <a:latin typeface="Cambria Math" panose="02040503050406030204" pitchFamily="18" charset="0"/>
                                </a:rPr>
                              </m:ctrlPr>
                            </m:sSubPr>
                            <m:e>
                              <m:r>
                                <a:rPr lang="en-GB" sz="1800" i="1">
                                  <a:latin typeface="Cambria Math" panose="02040503050406030204" pitchFamily="18" charset="0"/>
                                </a:rPr>
                                <m:t>𝑞</m:t>
                              </m:r>
                            </m:e>
                            <m:sub>
                              <m:r>
                                <a:rPr lang="en-GB" sz="1800" i="1">
                                  <a:latin typeface="Cambria Math" panose="02040503050406030204" pitchFamily="18" charset="0"/>
                                </a:rPr>
                                <m:t>𝑑</m:t>
                              </m:r>
                              <m:r>
                                <a:rPr lang="en-GB" sz="1800" i="0">
                                  <a:latin typeface="Cambria Math" panose="02040503050406030204" pitchFamily="18" charset="0"/>
                                </a:rPr>
                                <m:t>, </m:t>
                              </m:r>
                              <m:r>
                                <a:rPr lang="en-GB" sz="1800" i="1">
                                  <a:latin typeface="Cambria Math" panose="02040503050406030204" pitchFamily="18" charset="0"/>
                                </a:rPr>
                                <m:t>𝑘</m:t>
                              </m:r>
                            </m:sub>
                          </m:sSub>
                          <m:r>
                            <a:rPr lang="en-GB" sz="1800" i="0">
                              <a:latin typeface="Cambria Math" panose="02040503050406030204" pitchFamily="18" charset="0"/>
                            </a:rPr>
                            <m:t> </m:t>
                          </m:r>
                        </m:e>
                      </m:d>
                      <m:r>
                        <a:rPr lang="en-GB" sz="1800" i="0">
                          <a:latin typeface="Cambria Math" panose="02040503050406030204" pitchFamily="18" charset="0"/>
                        </a:rPr>
                        <m:t> </m:t>
                      </m:r>
                    </m:oMath>
                  </m:oMathPara>
                </a14:m>
                <a:endParaRPr lang="en-GB" sz="1800" dirty="0"/>
              </a:p>
            </p:txBody>
          </p:sp>
        </mc:Choice>
        <mc:Fallback xmlns="">
          <p:sp>
            <p:nvSpPr>
              <p:cNvPr id="6" name="Rectangle 5"/>
              <p:cNvSpPr>
                <a:spLocks noRot="1" noChangeAspect="1" noMove="1" noResize="1" noEditPoints="1" noAdjustHandles="1" noChangeArrowheads="1" noChangeShapeType="1" noTextEdit="1"/>
              </p:cNvSpPr>
              <p:nvPr/>
            </p:nvSpPr>
            <p:spPr>
              <a:xfrm>
                <a:off x="223009" y="5695078"/>
                <a:ext cx="7684374" cy="411331"/>
              </a:xfrm>
              <a:prstGeom prst="rect">
                <a:avLst/>
              </a:prstGeom>
              <a:blipFill>
                <a:blip r:embed="rId3"/>
                <a:stretch>
                  <a:fillRect b="-8824"/>
                </a:stretch>
              </a:blipFill>
            </p:spPr>
            <p:txBody>
              <a:bodyPr/>
              <a:lstStyle/>
              <a:p>
                <a:r>
                  <a:rPr lang="en-GB">
                    <a:noFill/>
                  </a:rPr>
                  <a:t> </a:t>
                </a:r>
              </a:p>
            </p:txBody>
          </p:sp>
        </mc:Fallback>
      </mc:AlternateContent>
      <p:sp>
        <p:nvSpPr>
          <p:cNvPr id="11" name="Bent Arrow 10"/>
          <p:cNvSpPr/>
          <p:nvPr/>
        </p:nvSpPr>
        <p:spPr>
          <a:xfrm rot="5400000">
            <a:off x="5349158" y="2299634"/>
            <a:ext cx="535128" cy="1327364"/>
          </a:xfrm>
          <a:prstGeom prst="bentArrow">
            <a:avLst>
              <a:gd name="adj1" fmla="val 25000"/>
              <a:gd name="adj2" fmla="val 25000"/>
              <a:gd name="adj3" fmla="val 25000"/>
              <a:gd name="adj4" fmla="val 5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TextBox 8"/>
          <p:cNvSpPr txBox="1"/>
          <p:nvPr/>
        </p:nvSpPr>
        <p:spPr>
          <a:xfrm>
            <a:off x="4890877" y="2571115"/>
            <a:ext cx="1047205" cy="338554"/>
          </a:xfrm>
          <a:prstGeom prst="rect">
            <a:avLst/>
          </a:prstGeom>
          <a:noFill/>
        </p:spPr>
        <p:txBody>
          <a:bodyPr wrap="square" rtlCol="0">
            <a:spAutoFit/>
          </a:bodyPr>
          <a:lstStyle/>
          <a:p>
            <a:r>
              <a:rPr lang="en-GB" sz="1600" b="1" dirty="0" err="1">
                <a:solidFill>
                  <a:srgbClr val="002060"/>
                </a:solidFill>
                <a:effectLst>
                  <a:outerShdw blurRad="38100" dist="38100" dir="2700000" algn="tl">
                    <a:srgbClr val="000000">
                      <a:alpha val="43137"/>
                    </a:srgbClr>
                  </a:outerShdw>
                </a:effectLst>
                <a:latin typeface="Gill Sans MT" panose="020B0502020104020203" pitchFamily="34" charset="0"/>
              </a:rPr>
              <a:t>runon</a:t>
            </a:r>
            <a:endParaRPr lang="en-GB" sz="1600" b="1" dirty="0">
              <a:solidFill>
                <a:srgbClr val="002060"/>
              </a:solidFill>
              <a:effectLst>
                <a:outerShdw blurRad="38100" dist="38100" dir="2700000" algn="tl">
                  <a:srgbClr val="000000">
                    <a:alpha val="43137"/>
                  </a:srgbClr>
                </a:outerShdw>
              </a:effectLst>
              <a:latin typeface="Gill Sans MT" panose="020B0502020104020203" pitchFamily="34" charset="0"/>
            </a:endParaRPr>
          </a:p>
        </p:txBody>
      </p:sp>
      <p:sp>
        <p:nvSpPr>
          <p:cNvPr id="13" name="Right Arrow 12"/>
          <p:cNvSpPr/>
          <p:nvPr/>
        </p:nvSpPr>
        <p:spPr>
          <a:xfrm>
            <a:off x="4749843" y="3580078"/>
            <a:ext cx="964820" cy="67465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rgbClr val="002060"/>
                </a:solidFill>
                <a:effectLst>
                  <a:outerShdw blurRad="38100" dist="38100" dir="2700000" algn="tl">
                    <a:srgbClr val="000000">
                      <a:alpha val="43137"/>
                    </a:srgbClr>
                  </a:outerShdw>
                </a:effectLst>
              </a:rPr>
              <a:t>Ssf</a:t>
            </a:r>
            <a:r>
              <a:rPr lang="en-GB" sz="1200" b="1" dirty="0">
                <a:solidFill>
                  <a:srgbClr val="002060"/>
                </a:solidFill>
                <a:effectLst>
                  <a:outerShdw blurRad="38100" dist="38100" dir="2700000" algn="tl">
                    <a:srgbClr val="000000">
                      <a:alpha val="43137"/>
                    </a:srgbClr>
                  </a:outerShdw>
                </a:effectLst>
              </a:rPr>
              <a:t> inflow</a:t>
            </a:r>
          </a:p>
        </p:txBody>
      </p:sp>
      <mc:AlternateContent xmlns:mc="http://schemas.openxmlformats.org/markup-compatibility/2006" xmlns:a14="http://schemas.microsoft.com/office/drawing/2010/main">
        <mc:Choice Requires="a14">
          <p:sp>
            <p:nvSpPr>
              <p:cNvPr id="15" name="Rectangle 14"/>
              <p:cNvSpPr/>
              <p:nvPr/>
            </p:nvSpPr>
            <p:spPr>
              <a:xfrm>
                <a:off x="-349572" y="2731490"/>
                <a:ext cx="5596275"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𝑑</m:t>
                          </m:r>
                          <m:r>
                            <a:rPr lang="en-GB" sz="1600" i="1">
                              <a:latin typeface="Cambria Math" panose="02040503050406030204" pitchFamily="18" charset="0"/>
                            </a:rPr>
                            <m:t>𝜃</m:t>
                          </m:r>
                        </m:num>
                        <m:den>
                          <m:r>
                            <a:rPr lang="en-GB" sz="1600" i="1">
                              <a:latin typeface="Cambria Math" panose="02040503050406030204" pitchFamily="18" charset="0"/>
                            </a:rPr>
                            <m:t>𝑑𝑡</m:t>
                          </m:r>
                        </m:den>
                      </m:f>
                      <m:r>
                        <a:rPr lang="en-GB" sz="1600" i="0">
                          <a:latin typeface="Cambria Math" panose="02040503050406030204" pitchFamily="18" charset="0"/>
                        </a:rPr>
                        <m:t> =  </m:t>
                      </m:r>
                      <m:r>
                        <a:rPr lang="en-GB" sz="1600" i="1">
                          <a:latin typeface="Cambria Math" panose="02040503050406030204" pitchFamily="18" charset="0"/>
                        </a:rPr>
                        <m:t>𝑟</m:t>
                      </m:r>
                      <m:r>
                        <a:rPr lang="en-GB" sz="1600" i="0">
                          <a:latin typeface="Cambria Math" panose="02040503050406030204" pitchFamily="18" charset="0"/>
                        </a:rPr>
                        <m:t>+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r>
                            <m:rPr>
                              <m:lit/>
                            </m:rPr>
                            <a:rPr lang="en-GB" sz="1600" i="0">
                              <a:latin typeface="Cambria Math" panose="02040503050406030204" pitchFamily="18" charset="0"/>
                            </a:rPr>
                            <m:t>_</m:t>
                          </m:r>
                          <m:r>
                            <a:rPr lang="en-GB" sz="1600" i="1">
                              <a:latin typeface="Cambria Math" panose="02040503050406030204" pitchFamily="18" charset="0"/>
                            </a:rPr>
                            <m:t>𝑢𝑝</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r>
                            <m:rPr>
                              <m:lit/>
                            </m:rPr>
                            <a:rPr lang="en-GB" sz="1600" i="0">
                              <a:latin typeface="Cambria Math" panose="02040503050406030204" pitchFamily="18" charset="0"/>
                            </a:rPr>
                            <m:t>_</m:t>
                          </m:r>
                          <m:r>
                            <a:rPr lang="en-GB" sz="1600" i="1">
                              <a:latin typeface="Cambria Math" panose="02040503050406030204" pitchFamily="18" charset="0"/>
                            </a:rPr>
                            <m:t>𝑢𝑝</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𝑜𝑓</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𝑠𝑠𝑓</m:t>
                          </m:r>
                        </m:sub>
                      </m:sSub>
                      <m:r>
                        <a:rPr lang="en-GB" sz="1600" i="0">
                          <a:latin typeface="Cambria Math" panose="02040503050406030204" pitchFamily="18" charset="0"/>
                        </a:rPr>
                        <m:t> − </m:t>
                      </m:r>
                      <m:sSub>
                        <m:sSubPr>
                          <m:ctrlPr>
                            <a:rPr lang="en-GB" sz="1600" i="1">
                              <a:latin typeface="Cambria Math" panose="02040503050406030204" pitchFamily="18" charset="0"/>
                            </a:rPr>
                          </m:ctrlPr>
                        </m:sSubPr>
                        <m:e>
                          <m:r>
                            <a:rPr lang="en-GB" sz="1600" i="1">
                              <a:latin typeface="Cambria Math" panose="02040503050406030204" pitchFamily="18" charset="0"/>
                            </a:rPr>
                            <m:t>𝑞</m:t>
                          </m:r>
                        </m:e>
                        <m:sub>
                          <m:r>
                            <a:rPr lang="en-GB" sz="1600" i="1">
                              <a:latin typeface="Cambria Math" panose="02040503050406030204" pitchFamily="18" charset="0"/>
                            </a:rPr>
                            <m:t>𝑑</m:t>
                          </m:r>
                        </m:sub>
                      </m:sSub>
                      <m:r>
                        <a:rPr lang="en-GB" sz="1600" i="0">
                          <a:latin typeface="Cambria Math" panose="02040503050406030204" pitchFamily="18" charset="0"/>
                        </a:rPr>
                        <m:t> </m:t>
                      </m:r>
                    </m:oMath>
                  </m:oMathPara>
                </a14:m>
                <a:endParaRPr lang="en-GB" sz="1600" dirty="0"/>
              </a:p>
            </p:txBody>
          </p:sp>
        </mc:Choice>
        <mc:Fallback xmlns="">
          <p:sp>
            <p:nvSpPr>
              <p:cNvPr id="15" name="Rectangle 14"/>
              <p:cNvSpPr>
                <a:spLocks noRot="1" noChangeAspect="1" noMove="1" noResize="1" noEditPoints="1" noAdjustHandles="1" noChangeArrowheads="1" noChangeShapeType="1" noTextEdit="1"/>
              </p:cNvSpPr>
              <p:nvPr/>
            </p:nvSpPr>
            <p:spPr>
              <a:xfrm>
                <a:off x="-349572" y="2731490"/>
                <a:ext cx="5596275" cy="55983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870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Conceptualizing the Leaky Bucket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solidFill>
                      <a:schemeClr val="bg1"/>
                    </a:solidFill>
                  </a:rPr>
                  <a:t>If rainfall + </a:t>
                </a:r>
                <a:r>
                  <a:rPr lang="en-GB" dirty="0" err="1">
                    <a:solidFill>
                      <a:schemeClr val="bg1"/>
                    </a:solidFill>
                  </a:rPr>
                  <a:t>runon</a:t>
                </a:r>
                <a:r>
                  <a:rPr lang="en-GB" dirty="0">
                    <a:solidFill>
                      <a:schemeClr val="bg1"/>
                    </a:solidFill>
                  </a:rPr>
                  <a:t> &gt; </a:t>
                </a:r>
                <a:r>
                  <a:rPr lang="en-GB" i="1" dirty="0">
                    <a:solidFill>
                      <a:schemeClr val="bg1"/>
                    </a:solidFill>
                  </a:rPr>
                  <a:t>i</a:t>
                </a:r>
                <a:r>
                  <a:rPr lang="en-GB" dirty="0">
                    <a:solidFill>
                      <a:schemeClr val="bg1"/>
                    </a:solidFill>
                  </a:rPr>
                  <a:t> then</a:t>
                </a:r>
                <a14:m>
                  <m:oMath xmlns:m="http://schemas.openxmlformats.org/officeDocument/2006/math">
                    <m:sSub>
                      <m:sSubPr>
                        <m:ctrlPr>
                          <a:rPr lang="en-GB" i="1">
                            <a:solidFill>
                              <a:schemeClr val="bg1"/>
                            </a:solidFill>
                            <a:latin typeface="Cambria Math" panose="02040503050406030204" pitchFamily="18" charset="0"/>
                          </a:rPr>
                        </m:ctrlPr>
                      </m:sSubPr>
                      <m:e>
                        <m:r>
                          <a:rPr lang="en-GB" b="0" i="1" smtClean="0">
                            <a:solidFill>
                              <a:schemeClr val="bg1"/>
                            </a:solidFill>
                            <a:latin typeface="Cambria Math" panose="02040503050406030204" pitchFamily="18" charset="0"/>
                          </a:rPr>
                          <m:t> </m:t>
                        </m:r>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𝑘</m:t>
                        </m:r>
                      </m:sub>
                    </m:sSub>
                    <m:r>
                      <a:rPr lang="en-GB" i="1">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𝑟</m:t>
                        </m:r>
                      </m:e>
                      <m:sub>
                        <m:r>
                          <a:rPr lang="en-GB" i="1">
                            <a:solidFill>
                              <a:schemeClr val="bg1"/>
                            </a:solidFill>
                            <a:latin typeface="Cambria Math" panose="02040503050406030204" pitchFamily="18" charset="0"/>
                          </a:rPr>
                          <m:t>𝑘</m:t>
                        </m:r>
                      </m:sub>
                    </m:sSub>
                    <m:r>
                      <a:rPr lang="en-GB">
                        <a:solidFill>
                          <a:schemeClr val="bg1"/>
                        </a:solidFill>
                        <a:latin typeface="Cambria Math" panose="02040503050406030204" pitchFamily="18" charset="0"/>
                      </a:rPr>
                      <m:t>+  </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m:rPr>
                            <m:lit/>
                          </m:rPr>
                          <a:rPr lang="en-GB">
                            <a:solidFill>
                              <a:schemeClr val="bg1"/>
                            </a:solidFill>
                            <a:latin typeface="Cambria Math" panose="02040503050406030204" pitchFamily="18" charset="0"/>
                          </a:rPr>
                          <m:t>_</m:t>
                        </m:r>
                        <m:r>
                          <a:rPr lang="en-GB" i="1">
                            <a:solidFill>
                              <a:schemeClr val="bg1"/>
                            </a:solidFill>
                            <a:latin typeface="Cambria Math" panose="02040503050406030204" pitchFamily="18" charset="0"/>
                          </a:rPr>
                          <m:t>𝑢𝑝</m:t>
                        </m:r>
                      </m:sub>
                    </m:sSub>
                    <m:r>
                      <a:rPr lang="en-GB" b="0" i="1" smtClean="0">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𝑖</m:t>
                    </m:r>
                  </m:oMath>
                </a14:m>
                <a:br>
                  <a:rPr lang="en-GB" dirty="0">
                    <a:solidFill>
                      <a:schemeClr val="bg1"/>
                    </a:solidFill>
                  </a:rPr>
                </a:br>
                <a:r>
                  <a:rPr lang="en-GB" dirty="0">
                    <a:solidFill>
                      <a:schemeClr val="bg1"/>
                    </a:solidFill>
                  </a:rPr>
                  <a:t>otherwise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𝑜𝑓</m:t>
                        </m:r>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𝑘</m:t>
                        </m:r>
                      </m:sub>
                    </m:sSub>
                    <m:r>
                      <a:rPr lang="en-GB" i="1">
                        <a:solidFill>
                          <a:schemeClr val="bg1"/>
                        </a:solidFill>
                        <a:latin typeface="Cambria Math" panose="02040503050406030204" pitchFamily="18" charset="0"/>
                      </a:rPr>
                      <m:t> =  </m:t>
                    </m:r>
                    <m:r>
                      <a:rPr lang="en-GB" b="0" i="1" smtClean="0">
                        <a:solidFill>
                          <a:schemeClr val="bg1"/>
                        </a:solidFill>
                        <a:latin typeface="Cambria Math" panose="02040503050406030204" pitchFamily="18" charset="0"/>
                      </a:rPr>
                      <m:t>0</m:t>
                    </m:r>
                  </m:oMath>
                </a14:m>
                <a:endParaRPr lang="en-GB" i="1" dirty="0">
                  <a:solidFill>
                    <a:schemeClr val="bg1"/>
                  </a:solidFill>
                </a:endParaRPr>
              </a:p>
              <a:p>
                <a:r>
                  <a:rPr lang="en-GB" dirty="0">
                    <a:solidFill>
                      <a:schemeClr val="bg1"/>
                    </a:solidFill>
                  </a:rPr>
                  <a:t>The subsurface flow rate is calculated as an exponential function of how dry the soil is and the surface slope:</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sin</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7581673" y="1433345"/>
            <a:ext cx="1310155" cy="1105669"/>
          </a:xfrm>
          <a:prstGeom prst="rect">
            <a:avLst/>
          </a:prstGeom>
        </p:spPr>
      </p:pic>
    </p:spTree>
    <p:extLst>
      <p:ext uri="{BB962C8B-B14F-4D97-AF65-F5344CB8AC3E}">
        <p14:creationId xmlns:p14="http://schemas.microsoft.com/office/powerpoint/2010/main" val="39428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Conceptualizing the Leaky Bucket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solidFill>
                      <a:schemeClr val="bg1"/>
                    </a:solidFill>
                  </a:rPr>
                  <a:t>The subsurface flow rate is calculated as an exponential function of how dry the soil is and the surface slope:</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𝑠𝑠𝑓</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sin</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7581673" y="1433345"/>
            <a:ext cx="1310155" cy="1105669"/>
          </a:xfrm>
          <a:prstGeom prst="rect">
            <a:avLst/>
          </a:prstGeom>
        </p:spPr>
      </p:pic>
    </p:spTree>
    <p:extLst>
      <p:ext uri="{BB962C8B-B14F-4D97-AF65-F5344CB8AC3E}">
        <p14:creationId xmlns:p14="http://schemas.microsoft.com/office/powerpoint/2010/main" val="1218144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Conceptualizing the Leaky Bucket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129629"/>
                <a:ext cx="7886700" cy="4340840"/>
              </a:xfrm>
            </p:spPr>
            <p:txBody>
              <a:bodyPr>
                <a:normAutofit fontScale="92500" lnSpcReduction="20000"/>
              </a:bodyPr>
              <a:lstStyle/>
              <a:p>
                <a:pPr marL="0" indent="0">
                  <a:buNone/>
                </a:pPr>
                <a:r>
                  <a:rPr lang="en-GB" dirty="0"/>
                  <a:t>Write flux equations for each of the terms:</a:t>
                </a:r>
              </a:p>
              <a:p>
                <a:r>
                  <a:rPr lang="en-GB" dirty="0" err="1"/>
                  <a:t>Hortonian</a:t>
                </a:r>
                <a:r>
                  <a:rPr lang="en-GB" dirty="0"/>
                  <a:t> overland flow is controlled by the infiltration rate:</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𝑖</m:t>
                      </m:r>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num>
                        <m:den>
                          <m:r>
                            <a:rPr lang="en-GB" i="1">
                              <a:latin typeface="Cambria Math" panose="02040503050406030204" pitchFamily="18" charset="0"/>
                            </a:rPr>
                            <m:t>𝜃</m:t>
                          </m:r>
                        </m:den>
                      </m:f>
                      <m:r>
                        <a:rPr lang="en-GB" i="1">
                          <a:latin typeface="Cambria Math" panose="02040503050406030204" pitchFamily="18" charset="0"/>
                        </a:rPr>
                        <m:t> </m:t>
                      </m:r>
                    </m:oMath>
                  </m:oMathPara>
                </a14:m>
                <a:endParaRPr lang="en-GB" dirty="0"/>
              </a:p>
              <a:p>
                <a:r>
                  <a:rPr lang="en-GB" dirty="0"/>
                  <a:t>If rainfall + </a:t>
                </a:r>
                <a:r>
                  <a:rPr lang="en-GB" dirty="0" err="1"/>
                  <a:t>runon</a:t>
                </a:r>
                <a:r>
                  <a:rPr lang="en-GB" dirty="0"/>
                  <a:t> &gt; </a:t>
                </a:r>
                <a:r>
                  <a:rPr lang="en-GB" i="1" dirty="0"/>
                  <a:t>i</a:t>
                </a:r>
                <a:r>
                  <a:rPr lang="en-GB" dirty="0"/>
                  <a:t> then</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 </m:t>
                        </m:r>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𝑟</m:t>
                        </m:r>
                      </m:e>
                      <m:sub>
                        <m:r>
                          <a:rPr lang="en-GB" i="1">
                            <a:latin typeface="Cambria Math" panose="02040503050406030204" pitchFamily="18" charset="0"/>
                          </a:rPr>
                          <m:t>𝑘</m:t>
                        </m:r>
                      </m:sub>
                    </m:sSub>
                    <m:r>
                      <a:rPr lang="en-GB">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m:rPr>
                            <m:lit/>
                          </m:rPr>
                          <a:rPr lang="en-GB">
                            <a:latin typeface="Cambria Math" panose="02040503050406030204" pitchFamily="18" charset="0"/>
                          </a:rPr>
                          <m:t>_</m:t>
                        </m:r>
                        <m:r>
                          <a:rPr lang="en-GB" i="1">
                            <a:latin typeface="Cambria Math" panose="02040503050406030204" pitchFamily="18" charset="0"/>
                          </a:rPr>
                          <m:t>𝑢𝑝</m:t>
                        </m:r>
                      </m:sub>
                    </m:sSub>
                    <m:r>
                      <a:rPr lang="en-GB" b="0" i="1" smtClean="0">
                        <a:latin typeface="Cambria Math" panose="02040503050406030204" pitchFamily="18" charset="0"/>
                      </a:rPr>
                      <m:t> − </m:t>
                    </m:r>
                    <m:r>
                      <a:rPr lang="en-GB" i="1">
                        <a:latin typeface="Cambria Math" panose="02040503050406030204" pitchFamily="18" charset="0"/>
                      </a:rPr>
                      <m:t>𝑖</m:t>
                    </m:r>
                  </m:oMath>
                </a14:m>
                <a:br>
                  <a:rPr lang="en-GB" dirty="0"/>
                </a:br>
                <a:r>
                  <a:rPr lang="en-GB" dirty="0"/>
                  <a:t>otherwise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𝑜𝑓</m:t>
                        </m:r>
                        <m:r>
                          <a:rPr lang="en-GB" i="1">
                            <a:latin typeface="Cambria Math" panose="02040503050406030204" pitchFamily="18" charset="0"/>
                          </a:rPr>
                          <m:t>,</m:t>
                        </m:r>
                        <m:r>
                          <a:rPr lang="en-GB" i="1">
                            <a:latin typeface="Cambria Math" panose="02040503050406030204" pitchFamily="18" charset="0"/>
                          </a:rPr>
                          <m:t>𝑘</m:t>
                        </m:r>
                      </m:sub>
                    </m:sSub>
                    <m:r>
                      <a:rPr lang="en-GB" i="1">
                        <a:latin typeface="Cambria Math" panose="02040503050406030204" pitchFamily="18" charset="0"/>
                      </a:rPr>
                      <m:t> =  </m:t>
                    </m:r>
                    <m:r>
                      <a:rPr lang="en-GB" b="0" i="1" smtClean="0">
                        <a:latin typeface="Cambria Math" panose="02040503050406030204" pitchFamily="18" charset="0"/>
                      </a:rPr>
                      <m:t>0</m:t>
                    </m:r>
                  </m:oMath>
                </a14:m>
                <a:endParaRPr lang="en-GB" i="1" dirty="0"/>
              </a:p>
              <a:p>
                <a:r>
                  <a:rPr lang="en-GB" dirty="0"/>
                  <a:t>The subsurface flow rate is calculated as an exponential function of how dry the soil is and the surface slope:</a:t>
                </a:r>
              </a:p>
              <a:p>
                <a:pPr marL="0" inden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𝑠𝑠𝑓</m:t>
                        </m:r>
                      </m:sub>
                    </m:sSub>
                    <m:r>
                      <a:rPr lang="en-GB" i="1">
                        <a:latin typeface="Cambria Math" panose="02040503050406030204" pitchFamily="18" charset="0"/>
                      </a:rPr>
                      <m:t> = </m:t>
                    </m:r>
                    <m:r>
                      <a:rPr lang="en-GB" i="1">
                        <a:latin typeface="Cambria Math" panose="02040503050406030204" pitchFamily="18" charset="0"/>
                      </a:rPr>
                      <m:t>𝑎</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d>
                          <m:dPr>
                            <m:begChr m:val="["/>
                            <m:endChr m:val="]"/>
                            <m:ctrlPr>
                              <a:rPr lang="en-GB" i="1">
                                <a:latin typeface="Cambria Math" panose="02040503050406030204" pitchFamily="18" charset="0"/>
                              </a:rPr>
                            </m:ctrlPr>
                          </m:dPr>
                          <m:e>
                            <m:f>
                              <m:fPr>
                                <m:type m:val="lin"/>
                                <m:ctrlPr>
                                  <a:rPr lang="en-GB" i="1">
                                    <a:latin typeface="Cambria Math" panose="02040503050406030204" pitchFamily="18" charset="0"/>
                                  </a:rPr>
                                </m:ctrlPr>
                              </m:fPr>
                              <m:num>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𝑠𝑎𝑡</m:t>
                                        </m:r>
                                      </m:sub>
                                    </m:sSub>
                                    <m:r>
                                      <a:rPr lang="en-GB" i="1">
                                        <a:latin typeface="Cambria Math" panose="02040503050406030204" pitchFamily="18" charset="0"/>
                                      </a:rPr>
                                      <m:t> − </m:t>
                                    </m:r>
                                    <m:r>
                                      <a:rPr lang="en-GB" i="1">
                                        <a:latin typeface="Cambria Math" panose="02040503050406030204" pitchFamily="18" charset="0"/>
                                      </a:rPr>
                                      <m:t>𝜃</m:t>
                                    </m:r>
                                    <m:r>
                                      <a:rPr lang="en-GB" i="1">
                                        <a:latin typeface="Cambria Math" panose="02040503050406030204" pitchFamily="18" charset="0"/>
                                      </a:rPr>
                                      <m:t> </m:t>
                                    </m:r>
                                  </m:e>
                                </m:d>
                              </m:num>
                              <m:den>
                                <m:r>
                                  <a:rPr lang="en-GB" i="1">
                                    <a:latin typeface="Cambria Math" panose="02040503050406030204" pitchFamily="18" charset="0"/>
                                  </a:rPr>
                                  <m:t>𝑚</m:t>
                                </m:r>
                              </m:den>
                            </m:f>
                          </m:e>
                        </m:d>
                      </m:sup>
                    </m:sSup>
                    <m:func>
                      <m:funcPr>
                        <m:ctrlPr>
                          <a:rPr lang="en-GB" i="1">
                            <a:latin typeface="Cambria Math" panose="02040503050406030204" pitchFamily="18" charset="0"/>
                          </a:rPr>
                        </m:ctrlPr>
                      </m:funcPr>
                      <m:fName>
                        <m:r>
                          <a:rPr lang="en-GB" i="1">
                            <a:latin typeface="Cambria Math" panose="02040503050406030204" pitchFamily="18" charset="0"/>
                          </a:rPr>
                          <m:t> </m:t>
                        </m:r>
                        <m:r>
                          <m:rPr>
                            <m:sty m:val="p"/>
                          </m:rPr>
                          <a:rPr lang="en-GB">
                            <a:latin typeface="Cambria Math" panose="02040503050406030204" pitchFamily="18" charset="0"/>
                          </a:rPr>
                          <m:t>sin</m:t>
                        </m:r>
                      </m:fName>
                      <m:e>
                        <m:r>
                          <a:rPr lang="en-GB" i="1">
                            <a:latin typeface="Cambria Math" panose="02040503050406030204" pitchFamily="18" charset="0"/>
                          </a:rPr>
                          <m:t>𝛽</m:t>
                        </m:r>
                      </m:e>
                    </m:func>
                  </m:oMath>
                </a14:m>
                <a:endParaRPr lang="en-GB" dirty="0"/>
              </a:p>
              <a:p>
                <a:r>
                  <a:rPr lang="en-GB" dirty="0">
                    <a:solidFill>
                      <a:schemeClr val="bg1"/>
                    </a:solidFill>
                  </a:rPr>
                  <a:t>The vertical drainage rate is similarly:</a:t>
                </a:r>
              </a:p>
              <a:p>
                <a:pPr marL="0" indent="0">
                  <a:buNone/>
                </a:pPr>
                <a:r>
                  <a:rPr lang="en-GB" dirty="0">
                    <a:solidFill>
                      <a:schemeClr val="bg1"/>
                    </a:solidFill>
                  </a:rPr>
                  <a:t>		</a:t>
                </a:r>
                <a14:m>
                  <m:oMath xmlns:m="http://schemas.openxmlformats.org/officeDocument/2006/math">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𝑞</m:t>
                        </m:r>
                      </m:e>
                      <m:sub>
                        <m:r>
                          <a:rPr lang="en-GB" i="1">
                            <a:solidFill>
                              <a:schemeClr val="bg1"/>
                            </a:solidFill>
                            <a:latin typeface="Cambria Math" panose="02040503050406030204" pitchFamily="18" charset="0"/>
                          </a:rPr>
                          <m:t>𝑑</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𝑎</m:t>
                    </m:r>
                    <m:r>
                      <a:rPr lang="en-GB" i="1">
                        <a:solidFill>
                          <a:schemeClr val="bg1"/>
                        </a:solidFill>
                        <a:latin typeface="Cambria Math" panose="02040503050406030204" pitchFamily="18" charset="0"/>
                      </a:rPr>
                      <m:t> </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𝑒</m:t>
                        </m:r>
                      </m:e>
                      <m:sup>
                        <m:r>
                          <a:rPr lang="en-GB" i="1">
                            <a:solidFill>
                              <a:schemeClr val="bg1"/>
                            </a:solidFill>
                            <a:latin typeface="Cambria Math" panose="02040503050406030204" pitchFamily="18" charset="0"/>
                          </a:rPr>
                          <m:t>−</m:t>
                        </m:r>
                        <m:d>
                          <m:dPr>
                            <m:begChr m:val="["/>
                            <m:endChr m:val="]"/>
                            <m:ctrlPr>
                              <a:rPr lang="en-GB" i="1">
                                <a:solidFill>
                                  <a:schemeClr val="bg1"/>
                                </a:solidFill>
                                <a:latin typeface="Cambria Math" panose="02040503050406030204" pitchFamily="18" charset="0"/>
                              </a:rPr>
                            </m:ctrlPr>
                          </m:dPr>
                          <m:e>
                            <m:f>
                              <m:fPr>
                                <m:type m:val="lin"/>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𝜃</m:t>
                                        </m:r>
                                      </m:e>
                                      <m:sub>
                                        <m:r>
                                          <a:rPr lang="en-GB" i="1">
                                            <a:solidFill>
                                              <a:schemeClr val="bg1"/>
                                            </a:solidFill>
                                            <a:latin typeface="Cambria Math" panose="02040503050406030204" pitchFamily="18" charset="0"/>
                                          </a:rPr>
                                          <m:t>𝑠𝑎𝑡</m:t>
                                        </m:r>
                                      </m:sub>
                                    </m:sSub>
                                    <m:r>
                                      <a:rPr lang="en-GB" i="1">
                                        <a:solidFill>
                                          <a:schemeClr val="bg1"/>
                                        </a:solidFill>
                                        <a:latin typeface="Cambria Math" panose="02040503050406030204" pitchFamily="18" charset="0"/>
                                      </a:rPr>
                                      <m:t> − </m:t>
                                    </m:r>
                                    <m:r>
                                      <a:rPr lang="en-GB" i="1">
                                        <a:solidFill>
                                          <a:schemeClr val="bg1"/>
                                        </a:solidFill>
                                        <a:latin typeface="Cambria Math" panose="02040503050406030204" pitchFamily="18" charset="0"/>
                                      </a:rPr>
                                      <m:t>𝜃</m:t>
                                    </m:r>
                                    <m:r>
                                      <a:rPr lang="en-GB" i="1">
                                        <a:solidFill>
                                          <a:schemeClr val="bg1"/>
                                        </a:solidFill>
                                        <a:latin typeface="Cambria Math" panose="02040503050406030204" pitchFamily="18" charset="0"/>
                                      </a:rPr>
                                      <m:t> </m:t>
                                    </m:r>
                                  </m:e>
                                </m:d>
                              </m:num>
                              <m:den>
                                <m:r>
                                  <a:rPr lang="en-GB" i="1">
                                    <a:solidFill>
                                      <a:schemeClr val="bg1"/>
                                    </a:solidFill>
                                    <a:latin typeface="Cambria Math" panose="02040503050406030204" pitchFamily="18" charset="0"/>
                                  </a:rPr>
                                  <m:t>𝑚</m:t>
                                </m:r>
                              </m:den>
                            </m:f>
                          </m:e>
                        </m:d>
                      </m:sup>
                    </m:sSup>
                    <m:func>
                      <m:funcPr>
                        <m:ctrlPr>
                          <a:rPr lang="en-GB" i="1">
                            <a:solidFill>
                              <a:schemeClr val="bg1"/>
                            </a:solidFill>
                            <a:latin typeface="Cambria Math" panose="02040503050406030204" pitchFamily="18" charset="0"/>
                          </a:rPr>
                        </m:ctrlPr>
                      </m:funcPr>
                      <m:fName>
                        <m:r>
                          <a:rPr lang="en-GB" i="1">
                            <a:solidFill>
                              <a:schemeClr val="bg1"/>
                            </a:solidFill>
                            <a:latin typeface="Cambria Math" panose="02040503050406030204" pitchFamily="18" charset="0"/>
                          </a:rPr>
                          <m:t> </m:t>
                        </m:r>
                        <m:r>
                          <m:rPr>
                            <m:sty m:val="p"/>
                          </m:rPr>
                          <a:rPr lang="en-GB">
                            <a:solidFill>
                              <a:schemeClr val="bg1"/>
                            </a:solidFill>
                            <a:latin typeface="Cambria Math" panose="02040503050406030204" pitchFamily="18" charset="0"/>
                          </a:rPr>
                          <m:t>cos</m:t>
                        </m:r>
                      </m:fName>
                      <m:e>
                        <m:r>
                          <a:rPr lang="en-GB" i="1">
                            <a:solidFill>
                              <a:schemeClr val="bg1"/>
                            </a:solidFill>
                            <a:latin typeface="Cambria Math" panose="02040503050406030204" pitchFamily="18" charset="0"/>
                          </a:rPr>
                          <m:t>𝛽</m:t>
                        </m:r>
                      </m:e>
                    </m:func>
                  </m:oMath>
                </a14:m>
                <a:endParaRPr lang="en-GB" dirty="0">
                  <a:solidFill>
                    <a:schemeClr val="bg1"/>
                  </a:solidFill>
                </a:endParaRPr>
              </a:p>
              <a:p>
                <a:r>
                  <a:rPr lang="en-GB" i="1" dirty="0">
                    <a:solidFill>
                      <a:schemeClr val="bg1"/>
                    </a:solidFill>
                  </a:rPr>
                  <a:t>a </a:t>
                </a:r>
                <a:r>
                  <a:rPr lang="en-GB" dirty="0">
                    <a:solidFill>
                      <a:schemeClr val="bg1"/>
                    </a:solidFill>
                  </a:rPr>
                  <a:t>is saturated subsurface flow rate; </a:t>
                </a:r>
                <a:r>
                  <a:rPr lang="en-GB" i="1" dirty="0">
                    <a:solidFill>
                      <a:schemeClr val="bg1"/>
                    </a:solidFill>
                  </a:rPr>
                  <a:t>a’</a:t>
                </a:r>
                <a:r>
                  <a:rPr lang="en-GB" dirty="0">
                    <a:solidFill>
                      <a:schemeClr val="bg1"/>
                    </a:solidFill>
                  </a:rPr>
                  <a:t> = a – 1; </a:t>
                </a:r>
                <a:r>
                  <a:rPr lang="en-GB" i="1" dirty="0">
                    <a:solidFill>
                      <a:schemeClr val="bg1"/>
                    </a:solidFill>
                  </a:rPr>
                  <a:t>m</a:t>
                </a:r>
                <a:r>
                  <a:rPr lang="en-GB" dirty="0">
                    <a:solidFill>
                      <a:schemeClr val="bg1"/>
                    </a:solidFill>
                  </a:rPr>
                  <a:t> is transmissivity; </a:t>
                </a:r>
                <a:r>
                  <a:rPr lang="en-GB" i="1" dirty="0">
                    <a:solidFill>
                      <a:schemeClr val="bg1"/>
                    </a:solidFill>
                    <a:latin typeface="Symbol" panose="05050102010706020507" pitchFamily="18" charset="2"/>
                  </a:rPr>
                  <a:t>b</a:t>
                </a:r>
                <a:r>
                  <a:rPr lang="en-GB" dirty="0">
                    <a:solidFill>
                      <a:schemeClr val="bg1"/>
                    </a:solidFill>
                  </a:rPr>
                  <a:t> is slope angle.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129629"/>
                <a:ext cx="7886700" cy="4340840"/>
              </a:xfr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B3F791FA-34CD-F25F-DB1B-17508C9BA879}"/>
              </a:ext>
            </a:extLst>
          </p:cNvPr>
          <p:cNvPicPr>
            <a:picLocks noChangeAspect="1"/>
          </p:cNvPicPr>
          <p:nvPr/>
        </p:nvPicPr>
        <p:blipFill>
          <a:blip r:embed="rId3"/>
          <a:stretch>
            <a:fillRect/>
          </a:stretch>
        </p:blipFill>
        <p:spPr>
          <a:xfrm>
            <a:off x="7581673" y="1433345"/>
            <a:ext cx="1310155" cy="1105669"/>
          </a:xfrm>
          <a:prstGeom prst="rect">
            <a:avLst/>
          </a:prstGeom>
        </p:spPr>
      </p:pic>
    </p:spTree>
    <p:extLst>
      <p:ext uri="{BB962C8B-B14F-4D97-AF65-F5344CB8AC3E}">
        <p14:creationId xmlns:p14="http://schemas.microsoft.com/office/powerpoint/2010/main" val="163743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ustom 1">
      <a:majorFont>
        <a:latin typeface="Arial"/>
        <a:ea typeface=""/>
        <a:cs typeface=""/>
      </a:majorFont>
      <a:minorFont>
        <a:latin typeface="Arial"/>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16044</TotalTime>
  <Words>2853</Words>
  <Application>Microsoft Office PowerPoint</Application>
  <PresentationFormat>On-screen Show (4:3)</PresentationFormat>
  <Paragraphs>320</Paragraphs>
  <Slides>42</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Cambria Math</vt:lpstr>
      <vt:lpstr>Courier New</vt:lpstr>
      <vt:lpstr>Gill Sans MT</vt:lpstr>
      <vt:lpstr>Symbol</vt:lpstr>
      <vt:lpstr>Times New Roman</vt:lpstr>
      <vt:lpstr>TUOS Stephenson</vt:lpstr>
      <vt:lpstr>Wingdings</vt:lpstr>
      <vt:lpstr>Wingdings 2</vt:lpstr>
      <vt:lpstr>Slate</vt:lpstr>
      <vt:lpstr>Introduction to Environmental Model Building in Python</vt:lpstr>
      <vt:lpstr>What is Modelling?</vt:lpstr>
      <vt:lpstr>Building a Hydrological Model</vt:lpstr>
      <vt:lpstr>Conceptualizing the Leaky Bucket</vt:lpstr>
      <vt:lpstr>Conceptualizing the Leaky Bucket</vt:lpstr>
      <vt:lpstr>Conceptualizing the Leaky Bucket</vt:lpstr>
      <vt:lpstr>Conceptualizing the Leaky Bucket</vt:lpstr>
      <vt:lpstr>Conceptualizing the Leaky Bucket</vt:lpstr>
      <vt:lpstr>Conceptualizing the Leaky Bucket</vt:lpstr>
      <vt:lpstr>Conceptualizing the Leaky Bucket</vt:lpstr>
      <vt:lpstr>Flowcharts </vt:lpstr>
      <vt:lpstr>Define the  Calculation Steps</vt:lpstr>
      <vt:lpstr>LeakyBucket0 code (1)</vt:lpstr>
      <vt:lpstr>LeakyBucket0 code (2)</vt:lpstr>
      <vt:lpstr>LeakyBucket0 code (3)</vt:lpstr>
      <vt:lpstr>Object-orientated programming OOP</vt:lpstr>
      <vt:lpstr>Reasons for OOP</vt:lpstr>
      <vt:lpstr>Making a Leaky Bucket Class</vt:lpstr>
      <vt:lpstr>Defining a Class in Python</vt:lpstr>
      <vt:lpstr>leakyBucket.py</vt:lpstr>
      <vt:lpstr>leakyBucket.py</vt:lpstr>
      <vt:lpstr>Program control</vt:lpstr>
      <vt:lpstr>Spatializing the model</vt:lpstr>
      <vt:lpstr>Building a 1D Hillslope from leakyBuckets</vt:lpstr>
      <vt:lpstr>Lists in Python: another 1D Hillslope of leakyBuckets</vt:lpstr>
      <vt:lpstr>Application to Durham Data</vt:lpstr>
      <vt:lpstr>Extending the list approach</vt:lpstr>
      <vt:lpstr>Final thoughts</vt:lpstr>
      <vt:lpstr>Python basics (A very short reference)</vt:lpstr>
      <vt:lpstr>HelloWorld</vt:lpstr>
      <vt:lpstr>Some Python Basics</vt:lpstr>
      <vt:lpstr>Some (more) Python Basics</vt:lpstr>
      <vt:lpstr>Controlling Program Flow</vt:lpstr>
      <vt:lpstr>More Control</vt:lpstr>
      <vt:lpstr>Conditions</vt:lpstr>
      <vt:lpstr>((Precedence) or (why parentheses are important))</vt:lpstr>
      <vt:lpstr>Further References</vt:lpstr>
      <vt:lpstr>PowerPoint Presentation</vt:lpstr>
      <vt:lpstr>PowerPoint Presentation</vt:lpstr>
      <vt:lpstr>Using an IDE</vt:lpstr>
      <vt:lpstr>Using an IDE (Spyder)</vt:lpstr>
      <vt:lpstr>Help!</vt:lpstr>
    </vt:vector>
  </TitlesOfParts>
  <Manager>Design team</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template</dc:subject>
  <dc:creator>rzxt39</dc:creator>
  <cp:keywords>tuos, sheffield, university, powerpoint, ppt, template, i-d, 2005, colour, dmc</cp:keywords>
  <dc:description>Please use this template for all your screen presentation requirements - adapting as necessary to the audience and facility in which it might be seen._x000d_
_x000d_
© 2005  The Univeristy of Sheffield</dc:description>
  <cp:lastModifiedBy>WAINWRIGHT, JOHN</cp:lastModifiedBy>
  <cp:revision>139</cp:revision>
  <cp:lastPrinted>2005-02-24T11:31:10Z</cp:lastPrinted>
  <dcterms:created xsi:type="dcterms:W3CDTF">2017-01-12T11:30:37Z</dcterms:created>
  <dcterms:modified xsi:type="dcterms:W3CDTF">2024-12-03T09:24:01Z</dcterms:modified>
  <cp:category>templates, identity</cp:category>
</cp:coreProperties>
</file>